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48"/>
  </p:notesMasterIdLst>
  <p:sldIdLst>
    <p:sldId id="322" r:id="rId2"/>
    <p:sldId id="342" r:id="rId3"/>
    <p:sldId id="343" r:id="rId4"/>
    <p:sldId id="400" r:id="rId5"/>
    <p:sldId id="437" r:id="rId6"/>
    <p:sldId id="401" r:id="rId7"/>
    <p:sldId id="484" r:id="rId8"/>
    <p:sldId id="664" r:id="rId9"/>
    <p:sldId id="395" r:id="rId10"/>
    <p:sldId id="665" r:id="rId11"/>
    <p:sldId id="508" r:id="rId12"/>
    <p:sldId id="507" r:id="rId13"/>
    <p:sldId id="486" r:id="rId14"/>
    <p:sldId id="483" r:id="rId15"/>
    <p:sldId id="474" r:id="rId16"/>
    <p:sldId id="409" r:id="rId17"/>
    <p:sldId id="436" r:id="rId18"/>
    <p:sldId id="475" r:id="rId19"/>
    <p:sldId id="465" r:id="rId20"/>
    <p:sldId id="496" r:id="rId21"/>
    <p:sldId id="509" r:id="rId22"/>
    <p:sldId id="405" r:id="rId23"/>
    <p:sldId id="439" r:id="rId24"/>
    <p:sldId id="354" r:id="rId25"/>
    <p:sldId id="491" r:id="rId26"/>
    <p:sldId id="669" r:id="rId27"/>
    <p:sldId id="638" r:id="rId28"/>
    <p:sldId id="560" r:id="rId29"/>
    <p:sldId id="641" r:id="rId30"/>
    <p:sldId id="564" r:id="rId31"/>
    <p:sldId id="589" r:id="rId32"/>
    <p:sldId id="565" r:id="rId33"/>
    <p:sldId id="642" r:id="rId34"/>
    <p:sldId id="666" r:id="rId35"/>
    <p:sldId id="667" r:id="rId36"/>
    <p:sldId id="668" r:id="rId37"/>
    <p:sldId id="578" r:id="rId38"/>
    <p:sldId id="599" r:id="rId39"/>
    <p:sldId id="608" r:id="rId40"/>
    <p:sldId id="610" r:id="rId41"/>
    <p:sldId id="663" r:id="rId42"/>
    <p:sldId id="625" r:id="rId43"/>
    <p:sldId id="662" r:id="rId44"/>
    <p:sldId id="468" r:id="rId45"/>
    <p:sldId id="481" r:id="rId46"/>
    <p:sldId id="314" r:id="rId47"/>
  </p:sldIdLst>
  <p:sldSz cx="9144000" cy="6858000" type="screen4x3"/>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595" autoAdjust="0"/>
  </p:normalViewPr>
  <p:slideViewPr>
    <p:cSldViewPr>
      <p:cViewPr varScale="1">
        <p:scale>
          <a:sx n="71" d="100"/>
          <a:sy n="71" d="100"/>
        </p:scale>
        <p:origin x="17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9:32:43.140"/>
    </inkml:context>
    <inkml:brush xml:id="br0">
      <inkml:brushProperty name="width" value="0.05" units="cm"/>
      <inkml:brushProperty name="height" value="0.05" units="cm"/>
      <inkml:brushProperty name="color" value="#E71224"/>
    </inkml:brush>
  </inkml:definitions>
  <inkml:trace contextRef="#ctx0" brushRef="#br0">436 0 24575,'1'86'0,"1"-20"0,-3 1 0,-13 82 0,-24 102 0,31-191 0,3 1 0,4 84 0,-1 31 0,-5-123 0,-2 0 0,-22 74 0,17-80 0,2-1 0,2 1 0,-4 73 0,11-88 0,-2 1 0,-1-1 0,-13 42 0,9-40 0,2 1 0,-6 53 0,12-33 0,1-28 0,-1 1 0,-9 45 0,-36 96 0,46-180 0,-1 0 0,-1 1 0,1-1 0,-6-17 0,-2-15 0,1-50 0,7 66 0,-1-1 0,-11-52 0,7 60 0,0 1 0,-1-1 0,-2 1 0,0 1 0,0 0 0,-2 0 0,0 1 0,-15-18 0,9 14-1365,4 2-5461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0.24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27.005"/>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20:50.575"/>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9:32:45.951"/>
    </inkml:context>
    <inkml:brush xml:id="br0">
      <inkml:brushProperty name="width" value="0.05" units="cm"/>
      <inkml:brushProperty name="height" value="0.05" units="cm"/>
      <inkml:brushProperty name="color" value="#E71224"/>
    </inkml:brush>
  </inkml:definitions>
  <inkml:trace contextRef="#ctx0" brushRef="#br0">0 529 24575,'4'-5'0,"0"-1"0,-1 1 0,0-1 0,-1 0 0,1 0 0,-1 0 0,0 0 0,0 0 0,-1 0 0,0-1 0,0 1 0,0-1 0,-1-8 0,7-33 0,17-21 0,-14 45 0,10-42 0,-13 42-83,1 0 0,1 1 1,0 0-1,2 1 0,1 0 0,23-31 0,-19 29-702,-8 11-6041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9:32:49.870"/>
    </inkml:context>
    <inkml:brush xml:id="br0">
      <inkml:brushProperty name="width" value="0.05" units="cm"/>
      <inkml:brushProperty name="height" value="0.05" units="cm"/>
      <inkml:brushProperty name="color" value="#E71224"/>
    </inkml:brush>
  </inkml:definitions>
  <inkml:trace contextRef="#ctx0" brushRef="#br0">0 400 24575,'6'0'0,"-1"0"0,0-1 0,0 0 0,0 0 0,0-1 0,0 1 0,0-1 0,0 0 0,0 0 0,-1-1 0,1 1 0,-1-1 0,1 0 0,-1 0 0,0-1 0,0 1 0,3-6 0,7-7 0,-1-1 0,-1 0 0,11-20 0,9-15 0,-20 39 0,0 0 0,1 0 0,0 1 0,21-14 0,-20 15 0,0 0 0,-1 0 0,0-1 0,20-26 0,-3-4-1365,-16 25-5461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9:33:19.800"/>
    </inkml:context>
    <inkml:brush xml:id="br0">
      <inkml:brushProperty name="width" value="0.05" units="cm"/>
      <inkml:brushProperty name="height" value="0.05" units="cm"/>
      <inkml:brushProperty name="color" value="#E71224"/>
    </inkml:brush>
  </inkml:definitions>
  <inkml:trace contextRef="#ctx0" brushRef="#br0">2329 0 24575,'-4'2'0,"0"0"0,0 0 0,0 0 0,0 0 0,1 1 0,-1 0 0,1 0 0,0 0 0,-1 0 0,1 0 0,-2 4 0,-3 2 0,-23 25 0,2 2 0,-25 40 0,2-3 0,-154 218 0,99-171 0,77-90 0,1 2 0,1 1 0,-26 41 0,28-36 0,-2-1 0,-2-2 0,-42 39 0,22-23 0,-186 168 0,-18-19 0,180-146 0,-56 46 0,66-52 0,-2-4 0,-92 47 0,142-82 0,-131 70 0,104-61 0,-9 4 0,-124 86 0,175-107 0,0 0 0,0 0 0,0 0 0,0 0 0,0-1 0,0 1 0,0-1 0,-1 1 0,1-1 0,0 1 0,0-1 0,0 1 0,-1-1 0,1 0 0,0 0 0,0 1 0,-1-1 0,1 0 0,0 0 0,0-1 0,-1 1 0,1 0 0,-2-1 0,2 0 0,1 0 0,-1 0 0,1 0 0,0 0 0,0 0 0,-1 0 0,1 0 0,0 0 0,0-1 0,0 1 0,0 0 0,0 0 0,0 0 0,0 0 0,1 0 0,-1 0 0,0 0 0,1 0 0,-1 0 0,1-2 0,5-12 0,0 0 0,11-17 0,89-176 0,-101 198 0,8-22 0,-1 0 0,14-66 0,-17 60 0,24-65 0,-12 35 134,-5 13-1633,-9 38-5327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0T19:33:22.201"/>
    </inkml:context>
    <inkml:brush xml:id="br0">
      <inkml:brushProperty name="width" value="0.05" units="cm"/>
      <inkml:brushProperty name="height" value="0.05" units="cm"/>
      <inkml:brushProperty name="color" value="#E71224"/>
    </inkml:brush>
  </inkml:definitions>
  <inkml:trace contextRef="#ctx0" brushRef="#br0">0 2 24575,'107'-2'0,"117"5"0,-204 1 0,1 1 0,-1 0 0,0 2 0,0 0 0,19 11 0,-18-9 0,52 28 0,-53-25 0,1-1 0,0-2 0,42 14 0,14 4 72,-60-19-431,1-1-1,0-1 1,33 6 0,-28-10-6467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3:42.595"/>
    </inkml:context>
    <inkml:brush xml:id="br0">
      <inkml:brushProperty name="width" value="0.05" units="cm"/>
      <inkml:brushProperty name="height" value="0.05" units="cm"/>
      <inkml:brushProperty name="color" value="#E71224"/>
    </inkml:brush>
  </inkml:definitions>
  <inkml:trace contextRef="#ctx0" brushRef="#br0">1 2789 24575,'112'-4'0,"0"-4"0,0-6 0,188-48 0,312-130 0,-487 150 0,164-64 0,59-20 0,-177 83 0,-113 31 0,107-38 0,-51 4 0,356-126 0,-419 158 0,110-29 0,177-74 0,-190 50 0,135-52 0,-158 83 0,23-8 0,-122 34 0,-1 0 0,0-2 0,36-22 0,-13 0 0,-1-2 0,-1-3 0,44-47 0,109-142 0,-173 196 0,225-268 0,-223 263 0,-21 26 0,1 1 0,1-1 0,10-9 0,-5 6 0,-1-1 0,-1 0 0,17-27 0,-19 27 0,1 0 0,0 0 0,1 1 0,17-16 0,11-8 0,-2-2 0,35-45 0,-40 45 0,-8 9 0,98-107 0,-110 124 0,-19 16 0,-27 21 0,23-16 0,-31 25 0,33-25 0,1 0 0,-1-1 0,-1 0 0,1 0 0,-1-1 0,0 0 0,0 0 0,-1-1 0,-17 5 0,-70 2 0,15-3 0,-58 25 0,134-31 0,-57 10 0,48-9 0,0-1 0,0 2 0,0 0 0,1 0 0,-16 8 0,14-4 0,-1 0 0,0-1 0,-1-1 0,0 0 0,0-1 0,-24 3 0,18-12-1365,4-5-5461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3:47.765"/>
    </inkml:context>
    <inkml:brush xml:id="br0">
      <inkml:brushProperty name="width" value="0.05" units="cm"/>
      <inkml:brushProperty name="height" value="0.05" units="cm"/>
      <inkml:brushProperty name="color" value="#E71224"/>
    </inkml:brush>
  </inkml:definitions>
  <inkml:trace contextRef="#ctx0" brushRef="#br0">139 0 24575,'-3'44'0,"-2"0"0,-1-1 0,-19 60 0,11-48 0,4-20 0,1 1 0,2 0 0,-5 69 0,11-77 0,-1 1 0,-11 55 0,-11 50-1365,17-108-5461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3:48.695"/>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1T09:15:42.185"/>
    </inkml:context>
    <inkml:brush xml:id="br0">
      <inkml:brushProperty name="width" value="0.05" units="cm"/>
      <inkml:brushProperty name="height" value="0.05"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D633D-84F1-4C35-8B7B-27CACE2229FF}" type="datetimeFigureOut">
              <a:rPr lang="en-US" smtClean="0"/>
              <a:pPr/>
              <a:t>4/21/2023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1416C-D363-4F49-8655-63B1628A690A}" type="slidenum">
              <a:rPr lang="en-US" smtClean="0"/>
              <a:pPr/>
              <a:t>‹#›</a:t>
            </a:fld>
            <a:endParaRPr lang="en-US" dirty="0"/>
          </a:p>
        </p:txBody>
      </p:sp>
    </p:spTree>
    <p:extLst>
      <p:ext uri="{BB962C8B-B14F-4D97-AF65-F5344CB8AC3E}">
        <p14:creationId xmlns:p14="http://schemas.microsoft.com/office/powerpoint/2010/main" val="374898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49E1416C-D363-4F49-8655-63B1628A690A}" type="slidenum">
              <a:rPr lang="en-US" smtClean="0"/>
              <a:pPr/>
              <a:t>29</a:t>
            </a:fld>
            <a:endParaRPr lang="en-US" dirty="0"/>
          </a:p>
        </p:txBody>
      </p:sp>
    </p:spTree>
    <p:extLst>
      <p:ext uri="{BB962C8B-B14F-4D97-AF65-F5344CB8AC3E}">
        <p14:creationId xmlns:p14="http://schemas.microsoft.com/office/powerpoint/2010/main" val="22173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057810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701871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0"/>
            <a:ext cx="9141714"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a:t>Sub-topic</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777" y="6046265"/>
            <a:ext cx="3488024" cy="344912"/>
          </a:xfrm>
          <a:prstGeom prst="rect">
            <a:avLst/>
          </a:prstGeom>
        </p:spPr>
      </p:pic>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spTree>
    <p:extLst>
      <p:ext uri="{BB962C8B-B14F-4D97-AF65-F5344CB8AC3E}">
        <p14:creationId xmlns:p14="http://schemas.microsoft.com/office/powerpoint/2010/main" val="2163088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9144000" cy="593090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Tree>
    <p:extLst>
      <p:ext uri="{BB962C8B-B14F-4D97-AF65-F5344CB8AC3E}">
        <p14:creationId xmlns:p14="http://schemas.microsoft.com/office/powerpoint/2010/main" val="218016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3824240" y="1320800"/>
            <a:ext cx="4791075"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200" baseline="0">
                <a:solidFill>
                  <a:schemeClr val="bg1"/>
                </a:solidFill>
                <a:latin typeface="Arial" charset="0"/>
                <a:ea typeface="Arial" charset="0"/>
                <a:cs typeface="Arial" charset="0"/>
              </a:defRPr>
            </a:lvl1pPr>
          </a:lstStyle>
          <a:p>
            <a:r>
              <a:rPr lang="en-US"/>
              <a:t>Click icon to add chart</a:t>
            </a:r>
            <a:endParaRPr lang="en-US" dirty="0"/>
          </a:p>
        </p:txBody>
      </p:sp>
      <p:sp>
        <p:nvSpPr>
          <p:cNvPr id="8"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9"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643931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B7224E8-CE17-4AE0-9BAB-364BDB049404}" type="datetimeFigureOut">
              <a:rPr lang="en-US" smtClean="0"/>
              <a:pPr/>
              <a:t>4/21/2023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5E7B4D-5FE5-49CE-888E-0617956C85A7}" type="slidenum">
              <a:rPr lang="en-US" smtClean="0"/>
              <a:pPr/>
              <a:t>‹#›</a:t>
            </a:fld>
            <a:endParaRPr lang="en-US" dirty="0"/>
          </a:p>
        </p:txBody>
      </p:sp>
    </p:spTree>
    <p:extLst>
      <p:ext uri="{BB962C8B-B14F-4D97-AF65-F5344CB8AC3E}">
        <p14:creationId xmlns:p14="http://schemas.microsoft.com/office/powerpoint/2010/main" val="588725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B7224E8-CE17-4AE0-9BAB-364BDB049404}" type="datetimeFigureOut">
              <a:rPr lang="en-US" smtClean="0"/>
              <a:pPr/>
              <a:t>4/21/2023</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5E7B4D-5FE5-49CE-888E-0617956C85A7}" type="slidenum">
              <a:rPr lang="en-US" smtClean="0"/>
              <a:pPr/>
              <a:t>‹#›</a:t>
            </a:fld>
            <a:endParaRPr lang="en-US" dirty="0"/>
          </a:p>
        </p:txBody>
      </p:sp>
    </p:spTree>
    <p:extLst>
      <p:ext uri="{BB962C8B-B14F-4D97-AF65-F5344CB8AC3E}">
        <p14:creationId xmlns:p14="http://schemas.microsoft.com/office/powerpoint/2010/main" val="2809488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B7224E8-CE17-4AE0-9BAB-364BDB049404}" type="datetimeFigureOut">
              <a:rPr lang="en-US" smtClean="0"/>
              <a:pPr/>
              <a:t>4/21/2023</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D5E7B4D-5FE5-49CE-888E-0617956C85A7}" type="slidenum">
              <a:rPr lang="en-US" smtClean="0"/>
              <a:pPr/>
              <a:t>‹#›</a:t>
            </a:fld>
            <a:endParaRPr lang="en-US" dirty="0"/>
          </a:p>
        </p:txBody>
      </p:sp>
    </p:spTree>
    <p:extLst>
      <p:ext uri="{BB962C8B-B14F-4D97-AF65-F5344CB8AC3E}">
        <p14:creationId xmlns:p14="http://schemas.microsoft.com/office/powerpoint/2010/main" val="28168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714" cy="6858000"/>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title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 y="321147"/>
            <a:ext cx="3600450" cy="356029"/>
          </a:xfrm>
          <a:prstGeom prst="rect">
            <a:avLst/>
          </a:prstGeom>
        </p:spPr>
      </p:pic>
    </p:spTree>
    <p:extLst>
      <p:ext uri="{BB962C8B-B14F-4D97-AF65-F5344CB8AC3E}">
        <p14:creationId xmlns:p14="http://schemas.microsoft.com/office/powerpoint/2010/main" val="141911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 y="1"/>
            <a:ext cx="9141713" cy="68579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 y="321147"/>
            <a:ext cx="3600450" cy="356029"/>
          </a:xfrm>
          <a:prstGeom prst="rect">
            <a:avLst/>
          </a:prstGeom>
        </p:spPr>
      </p:pic>
    </p:spTree>
    <p:extLst>
      <p:ext uri="{BB962C8B-B14F-4D97-AF65-F5344CB8AC3E}">
        <p14:creationId xmlns:p14="http://schemas.microsoft.com/office/powerpoint/2010/main" val="665799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59814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237506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401826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34091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930275"/>
            <a:ext cx="5320076" cy="593090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305071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934720"/>
            <a:ext cx="5308027"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0622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a:latin typeface="Arial" charset="0"/>
              </a:rPr>
              <a:t>‘-</a:t>
            </a:r>
          </a:p>
        </p:txBody>
      </p:sp>
      <p:sp>
        <p:nvSpPr>
          <p:cNvPr id="8" name="Title 1"/>
          <p:cNvSpPr txBox="1">
            <a:spLocks/>
          </p:cNvSpPr>
          <p:nvPr/>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1"/>
            <a:ext cx="9141713" cy="6857999"/>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1" name="Slide Number Placeholder 6"/>
          <p:cNvSpPr txBox="1">
            <a:spLocks/>
          </p:cNvSpPr>
          <p:nvPr/>
        </p:nvSpPr>
        <p:spPr>
          <a:xfrm>
            <a:off x="8284464" y="6221885"/>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3" name="Pictur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6700" y="321147"/>
            <a:ext cx="3600450" cy="356029"/>
          </a:xfrm>
          <a:prstGeom prst="rect">
            <a:avLst/>
          </a:prstGeom>
        </p:spPr>
      </p:pic>
    </p:spTree>
    <p:extLst>
      <p:ext uri="{BB962C8B-B14F-4D97-AF65-F5344CB8AC3E}">
        <p14:creationId xmlns:p14="http://schemas.microsoft.com/office/powerpoint/2010/main" val="339817234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6" r:id="rId14"/>
  </p:sldLayoutIdLst>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customXml" Target="../ink/ink6.xml"/><Relationship Id="rId7" Type="http://schemas.openxmlformats.org/officeDocument/2006/relationships/customXml" Target="../ink/ink8.xml"/><Relationship Id="rId2" Type="http://schemas.openxmlformats.org/officeDocument/2006/relationships/image" Target="../media/image251.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customXml" Target="../ink/ink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00.png"/><Relationship Id="rId1" Type="http://schemas.openxmlformats.org/officeDocument/2006/relationships/slideLayout" Target="../slideLayouts/slideLayout13.xml"/><Relationship Id="rId4" Type="http://schemas.openxmlformats.org/officeDocument/2006/relationships/image" Target="../media/image250.png"/></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customXml" Target="../ink/ink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10.xml"/><Relationship Id="rId1" Type="http://schemas.openxmlformats.org/officeDocument/2006/relationships/slideLayout" Target="../slideLayouts/slideLayout13.xml"/><Relationship Id="rId4" Type="http://schemas.openxmlformats.org/officeDocument/2006/relationships/customXml" Target="../ink/ink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180.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3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20.png"/><Relationship Id="rId5" Type="http://schemas.openxmlformats.org/officeDocument/2006/relationships/image" Target="../media/image38.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10.png"/><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42.tif"/><Relationship Id="rId2" Type="http://schemas.openxmlformats.org/officeDocument/2006/relationships/image" Target="../media/image41.tif"/><Relationship Id="rId1" Type="http://schemas.openxmlformats.org/officeDocument/2006/relationships/slideLayout" Target="../slideLayouts/slideLayout13.xml"/><Relationship Id="rId4" Type="http://schemas.openxmlformats.org/officeDocument/2006/relationships/image" Target="../media/image1180.pn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90.png"/><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oi.org/10.1016/j.ijhydene.2023.02.110"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98" y="1212903"/>
            <a:ext cx="8458200" cy="1676400"/>
          </a:xfrm>
        </p:spPr>
        <p:txBody>
          <a:bodyPr>
            <a:normAutofit fontScale="90000"/>
          </a:bodyPr>
          <a:lstStyle/>
          <a:p>
            <a:pPr algn="ctr"/>
            <a:br>
              <a:rPr lang="en-US" b="1" cap="all" dirty="0">
                <a:solidFill>
                  <a:schemeClr val="tx1"/>
                </a:solidFill>
                <a:effectLst>
                  <a:outerShdw blurRad="38100" dist="38100" dir="2700000" algn="tl">
                    <a:srgbClr val="000000">
                      <a:alpha val="43137"/>
                    </a:srgbClr>
                  </a:outerShdw>
                </a:effectLst>
              </a:rPr>
            </a:br>
            <a:br>
              <a:rPr lang="en-US" b="1" cap="all" dirty="0">
                <a:solidFill>
                  <a:schemeClr val="tx1"/>
                </a:solidFill>
                <a:effectLst>
                  <a:outerShdw blurRad="38100" dist="38100" dir="2700000" algn="tl">
                    <a:srgbClr val="000000">
                      <a:alpha val="43137"/>
                    </a:srgbClr>
                  </a:outerShdw>
                </a:effectLst>
              </a:rPr>
            </a:br>
            <a:br>
              <a:rPr lang="en-US" b="1" cap="all" dirty="0">
                <a:solidFill>
                  <a:schemeClr val="tx1"/>
                </a:solidFill>
                <a:effectLst>
                  <a:outerShdw blurRad="38100" dist="38100" dir="2700000" algn="tl">
                    <a:srgbClr val="000000">
                      <a:alpha val="43137"/>
                    </a:srgbClr>
                  </a:outerShdw>
                </a:effectLst>
              </a:rPr>
            </a:br>
            <a:r>
              <a:rPr lang="en-US" sz="4400" b="1" cap="all" dirty="0">
                <a:solidFill>
                  <a:schemeClr val="tx1"/>
                </a:solidFill>
                <a:effectLst>
                  <a:outerShdw blurRad="38100" dist="38100" dir="2700000" algn="tl">
                    <a:srgbClr val="000000">
                      <a:alpha val="43137"/>
                    </a:srgbClr>
                  </a:outerShdw>
                </a:effectLst>
              </a:rPr>
              <a:t>­</a:t>
            </a:r>
            <a:r>
              <a:rPr lang="en-US" sz="3600" b="1" dirty="0">
                <a:solidFill>
                  <a:srgbClr val="FF0000"/>
                </a:solidFill>
                <a:latin typeface="+mn-lt"/>
              </a:rPr>
              <a:t>Recent Developments</a:t>
            </a:r>
            <a:r>
              <a:rPr lang="en-US" sz="3600" b="1" dirty="0">
                <a:solidFill>
                  <a:srgbClr val="FF0000"/>
                </a:solidFill>
                <a:effectLst>
                  <a:outerShdw blurRad="38100" dist="38100" dir="2700000" algn="tl">
                    <a:srgbClr val="000000">
                      <a:alpha val="43137"/>
                    </a:srgbClr>
                  </a:outerShdw>
                </a:effectLst>
                <a:latin typeface="+mn-lt"/>
              </a:rPr>
              <a:t> in </a:t>
            </a:r>
            <a:br>
              <a:rPr lang="en-US" sz="3600" b="1" dirty="0">
                <a:solidFill>
                  <a:srgbClr val="FF0000"/>
                </a:solidFill>
                <a:effectLst>
                  <a:outerShdw blurRad="38100" dist="38100" dir="2700000" algn="tl">
                    <a:srgbClr val="000000">
                      <a:alpha val="43137"/>
                    </a:srgbClr>
                  </a:outerShdw>
                </a:effectLst>
                <a:latin typeface="+mn-lt"/>
              </a:rPr>
            </a:br>
            <a:r>
              <a:rPr lang="en-US" sz="3600" b="1" dirty="0">
                <a:solidFill>
                  <a:srgbClr val="FF0000"/>
                </a:solidFill>
                <a:latin typeface="+mn-lt"/>
              </a:rPr>
              <a:t>Unified Mechanics Theory</a:t>
            </a:r>
            <a:br>
              <a:rPr lang="en-US" sz="4400" b="1" dirty="0"/>
            </a:br>
            <a:endParaRPr lang="en-US" sz="4400" b="1" dirty="0"/>
          </a:p>
        </p:txBody>
      </p:sp>
      <p:sp>
        <p:nvSpPr>
          <p:cNvPr id="4" name="Subtitle 2"/>
          <p:cNvSpPr txBox="1">
            <a:spLocks/>
          </p:cNvSpPr>
          <p:nvPr/>
        </p:nvSpPr>
        <p:spPr bwMode="auto">
          <a:xfrm>
            <a:off x="1600199" y="2622266"/>
            <a:ext cx="5943600" cy="1128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ctr" fontAlgn="base">
              <a:spcBef>
                <a:spcPct val="20000"/>
              </a:spcBef>
              <a:spcAft>
                <a:spcPct val="0"/>
              </a:spcAft>
              <a:buClr>
                <a:srgbClr val="FF6600"/>
              </a:buClr>
              <a:defRPr/>
            </a:pPr>
            <a:r>
              <a:rPr lang="en-US" altLang="zh-CN" sz="2000" dirty="0">
                <a:solidFill>
                  <a:srgbClr val="000C10"/>
                </a:solidFill>
                <a:ea typeface="宋体" pitchFamily="2" charset="-122"/>
              </a:rPr>
              <a:t>Prof. Dr. Cemal Basaran</a:t>
            </a:r>
          </a:p>
          <a:p>
            <a:pPr lvl="0" algn="ctr" fontAlgn="base">
              <a:spcBef>
                <a:spcPct val="20000"/>
              </a:spcBef>
              <a:spcAft>
                <a:spcPct val="0"/>
              </a:spcAft>
              <a:buClr>
                <a:srgbClr val="FF6600"/>
              </a:buClr>
              <a:defRPr/>
            </a:pPr>
            <a:r>
              <a:rPr lang="en-US" altLang="zh-CN" sz="2000" dirty="0">
                <a:solidFill>
                  <a:srgbClr val="000C10"/>
                </a:solidFill>
                <a:ea typeface="宋体" pitchFamily="2" charset="-122"/>
              </a:rPr>
              <a:t>University at Buffalo </a:t>
            </a:r>
          </a:p>
          <a:p>
            <a:pPr lvl="0" algn="ctr" fontAlgn="base">
              <a:spcBef>
                <a:spcPct val="20000"/>
              </a:spcBef>
              <a:spcAft>
                <a:spcPct val="0"/>
              </a:spcAft>
              <a:buClr>
                <a:srgbClr val="FF6600"/>
              </a:buClr>
              <a:defRPr/>
            </a:pPr>
            <a:r>
              <a:rPr lang="en-US" altLang="zh-CN" sz="2000" dirty="0">
                <a:solidFill>
                  <a:srgbClr val="000C10"/>
                </a:solidFill>
                <a:ea typeface="宋体" pitchFamily="2" charset="-122"/>
              </a:rPr>
              <a:t>The State University of New York</a:t>
            </a:r>
          </a:p>
          <a:p>
            <a:pPr lvl="0" algn="ctr" fontAlgn="base">
              <a:spcBef>
                <a:spcPct val="20000"/>
              </a:spcBef>
              <a:spcAft>
                <a:spcPct val="0"/>
              </a:spcAft>
              <a:buClr>
                <a:srgbClr val="FF6600"/>
              </a:buClr>
              <a:defRPr/>
            </a:pPr>
            <a:endParaRPr lang="en-US" altLang="zh-CN" sz="2000" b="1" dirty="0">
              <a:ea typeface="宋体" pitchFamily="2" charset="-122"/>
            </a:endParaRPr>
          </a:p>
          <a:p>
            <a:pPr lvl="0" algn="ctr" fontAlgn="base">
              <a:spcBef>
                <a:spcPct val="20000"/>
              </a:spcBef>
              <a:spcAft>
                <a:spcPct val="0"/>
              </a:spcAft>
              <a:buClr>
                <a:srgbClr val="FF6600"/>
              </a:buClr>
              <a:defRPr/>
            </a:pPr>
            <a:endParaRPr kumimoji="0" lang="en-US" sz="2400" b="1" i="0" strike="noStrike" kern="0" spc="0" normalizeH="0" noProof="0" dirty="0">
              <a:ln>
                <a:noFill/>
              </a:ln>
              <a:solidFill>
                <a:schemeClr val="tx2">
                  <a:lumMod val="75000"/>
                </a:schemeClr>
              </a:solidFill>
              <a:uLnTx/>
              <a:uFillTx/>
              <a:latin typeface="+mn-lt"/>
              <a:ea typeface="+mn-ea"/>
              <a:cs typeface="+mn-cs"/>
            </a:endParaRPr>
          </a:p>
          <a:p>
            <a:pPr lvl="0" algn="ctr" fontAlgn="base">
              <a:spcBef>
                <a:spcPct val="20000"/>
              </a:spcBef>
              <a:spcAft>
                <a:spcPct val="0"/>
              </a:spcAft>
              <a:buClr>
                <a:srgbClr val="FF6600"/>
              </a:buClr>
              <a:defRPr/>
            </a:pPr>
            <a:endParaRPr lang="en-US" sz="2400" b="1" kern="0" noProof="0" dirty="0">
              <a:solidFill>
                <a:schemeClr val="tx2">
                  <a:lumMod val="75000"/>
                </a:schemeClr>
              </a:solidFill>
            </a:endParaRPr>
          </a:p>
          <a:p>
            <a:pPr lvl="0" algn="ctr" fontAlgn="base">
              <a:spcBef>
                <a:spcPct val="20000"/>
              </a:spcBef>
              <a:spcAft>
                <a:spcPct val="0"/>
              </a:spcAft>
              <a:buClr>
                <a:srgbClr val="FF6600"/>
              </a:buClr>
              <a:defRPr/>
            </a:pPr>
            <a:endParaRPr lang="en-US" b="1" kern="0" dirty="0">
              <a:solidFill>
                <a:schemeClr val="tx1">
                  <a:lumMod val="95000"/>
                  <a:lumOff val="5000"/>
                </a:schemeClr>
              </a:solidFill>
            </a:endParaRPr>
          </a:p>
          <a:p>
            <a:pPr lvl="0" algn="ctr" fontAlgn="base">
              <a:spcBef>
                <a:spcPct val="20000"/>
              </a:spcBef>
              <a:spcAft>
                <a:spcPct val="0"/>
              </a:spcAft>
              <a:buClr>
                <a:srgbClr val="FF6600"/>
              </a:buClr>
              <a:defRPr/>
            </a:pPr>
            <a:endParaRPr lang="en-US" b="1" kern="0" dirty="0">
              <a:solidFill>
                <a:schemeClr val="tx1">
                  <a:lumMod val="95000"/>
                  <a:lumOff val="5000"/>
                </a:schemeClr>
              </a:solidFill>
            </a:endParaRPr>
          </a:p>
          <a:p>
            <a:pPr lvl="0" algn="ctr" fontAlgn="base">
              <a:spcBef>
                <a:spcPct val="20000"/>
              </a:spcBef>
              <a:spcAft>
                <a:spcPct val="0"/>
              </a:spcAft>
              <a:buClr>
                <a:srgbClr val="FF6600"/>
              </a:buClr>
              <a:defRPr/>
            </a:pPr>
            <a:endParaRPr kumimoji="0" lang="en-US" sz="2400" b="1" i="0" strike="noStrike" kern="0" spc="0" normalizeH="0" noProof="0" dirty="0">
              <a:ln>
                <a:noFill/>
              </a:ln>
              <a:solidFill>
                <a:schemeClr val="tx1">
                  <a:lumMod val="95000"/>
                  <a:lumOff val="5000"/>
                </a:schemeClr>
              </a:solidFill>
              <a:uLnTx/>
              <a:uFillTx/>
              <a:latin typeface="+mn-lt"/>
              <a:ea typeface="+mn-ea"/>
              <a:cs typeface="+mn-cs"/>
            </a:endParaRPr>
          </a:p>
        </p:txBody>
      </p:sp>
      <p:pic>
        <p:nvPicPr>
          <p:cNvPr id="1030" name="Picture 6" descr="godło państwowe Polski">
            <a:extLst>
              <a:ext uri="{FF2B5EF4-FFF2-40B4-BE49-F238E27FC236}">
                <a16:creationId xmlns:a16="http://schemas.microsoft.com/office/drawing/2014/main" id="{D3B3C147-120F-7CE0-E8A1-A33C2D884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186" y="4016098"/>
            <a:ext cx="658349" cy="9116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DA466C1-0040-2447-BF94-898D8A415ABA}"/>
              </a:ext>
            </a:extLst>
          </p:cNvPr>
          <p:cNvSpPr txBox="1"/>
          <p:nvPr/>
        </p:nvSpPr>
        <p:spPr>
          <a:xfrm>
            <a:off x="260873" y="4877629"/>
            <a:ext cx="8915400" cy="2677656"/>
          </a:xfrm>
          <a:prstGeom prst="rect">
            <a:avLst/>
          </a:prstGeom>
          <a:noFill/>
        </p:spPr>
        <p:txBody>
          <a:bodyPr wrap="square" rtlCol="0">
            <a:spAutoFit/>
          </a:bodyPr>
          <a:lstStyle/>
          <a:p>
            <a:pPr algn="ctr"/>
            <a:r>
              <a:rPr lang="en-US" sz="2400" b="1" dirty="0">
                <a:solidFill>
                  <a:schemeClr val="tx2">
                    <a:lumMod val="50000"/>
                  </a:schemeClr>
                </a:solidFill>
              </a:rPr>
              <a:t>Institute of Fundamental Technological Research</a:t>
            </a:r>
          </a:p>
          <a:p>
            <a:pPr algn="ctr"/>
            <a:r>
              <a:rPr lang="en-US" sz="2400" b="1" dirty="0">
                <a:solidFill>
                  <a:schemeClr val="tx2">
                    <a:lumMod val="50000"/>
                  </a:schemeClr>
                </a:solidFill>
              </a:rPr>
              <a:t>Polish Academy of Sciences</a:t>
            </a:r>
          </a:p>
          <a:p>
            <a:pPr algn="ctr"/>
            <a:endParaRPr lang="en-US" sz="2400" b="1" dirty="0">
              <a:solidFill>
                <a:schemeClr val="tx2">
                  <a:lumMod val="50000"/>
                </a:schemeClr>
              </a:solidFill>
            </a:endParaRPr>
          </a:p>
          <a:p>
            <a:pPr algn="ctr"/>
            <a:r>
              <a:rPr lang="en-US" sz="2400" b="1" dirty="0">
                <a:solidFill>
                  <a:srgbClr val="000C10"/>
                </a:solidFill>
              </a:rPr>
              <a:t>Monday, April 24, 2023</a:t>
            </a:r>
          </a:p>
          <a:p>
            <a:pPr algn="ctr"/>
            <a:endParaRPr lang="en-US" sz="2400" dirty="0"/>
          </a:p>
          <a:p>
            <a:pPr algn="ctr"/>
            <a:endParaRPr lang="en-US" sz="2400" dirty="0"/>
          </a:p>
          <a:p>
            <a:pPr algn="ctr"/>
            <a:endParaRPr lang="en-US" sz="2400" dirty="0"/>
          </a:p>
        </p:txBody>
      </p:sp>
      <p:pic>
        <p:nvPicPr>
          <p:cNvPr id="1034" name="Picture 10" descr="IPPT logo">
            <a:extLst>
              <a:ext uri="{FF2B5EF4-FFF2-40B4-BE49-F238E27FC236}">
                <a16:creationId xmlns:a16="http://schemas.microsoft.com/office/drawing/2014/main" id="{1C0A0F6E-B1E3-4AE3-0925-B79E102898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4683" y="4084787"/>
            <a:ext cx="593118" cy="792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72C9-C1F2-D483-7129-0A194C8628BE}"/>
              </a:ext>
            </a:extLst>
          </p:cNvPr>
          <p:cNvSpPr>
            <a:spLocks noGrp="1"/>
          </p:cNvSpPr>
          <p:nvPr>
            <p:ph type="title"/>
          </p:nvPr>
        </p:nvSpPr>
        <p:spPr>
          <a:xfrm>
            <a:off x="120396" y="1219200"/>
            <a:ext cx="9023604" cy="1143000"/>
          </a:xfrm>
        </p:spPr>
        <p:txBody>
          <a:bodyPr>
            <a:normAutofit fontScale="90000"/>
          </a:bodyPr>
          <a:lstStyle/>
          <a:p>
            <a:r>
              <a:rPr lang="en-US" sz="3100" b="1" dirty="0">
                <a:solidFill>
                  <a:srgbClr val="FF0000"/>
                </a:solidFill>
              </a:rPr>
              <a:t>Boltzmann’s Formulation  is NOT Restricted to Gases</a:t>
            </a:r>
            <a:r>
              <a:rPr lang="en-US" b="1" dirty="0">
                <a:solidFill>
                  <a:srgbClr val="FF0000"/>
                </a:solidFill>
              </a:rPr>
              <a:t>.</a:t>
            </a:r>
            <a:br>
              <a:rPr lang="en-US" b="1" dirty="0">
                <a:solidFill>
                  <a:srgbClr val="FF0000"/>
                </a:solidFill>
              </a:rPr>
            </a:br>
            <a:endParaRPr lang="en-US" b="1" dirty="0">
              <a:solidFill>
                <a:srgbClr val="FF0000"/>
              </a:solidFill>
            </a:endParaRPr>
          </a:p>
        </p:txBody>
      </p:sp>
      <p:sp>
        <p:nvSpPr>
          <p:cNvPr id="3" name="Content Placeholder 2">
            <a:extLst>
              <a:ext uri="{FF2B5EF4-FFF2-40B4-BE49-F238E27FC236}">
                <a16:creationId xmlns:a16="http://schemas.microsoft.com/office/drawing/2014/main" id="{2FB68438-9CD4-A530-4AA0-01D57BCB8BF1}"/>
              </a:ext>
            </a:extLst>
          </p:cNvPr>
          <p:cNvSpPr>
            <a:spLocks noGrp="1"/>
          </p:cNvSpPr>
          <p:nvPr>
            <p:ph idx="1"/>
          </p:nvPr>
        </p:nvSpPr>
        <p:spPr>
          <a:xfrm>
            <a:off x="304800" y="2087630"/>
            <a:ext cx="8718804" cy="4346782"/>
          </a:xfrm>
        </p:spPr>
        <p:txBody>
          <a:bodyPr>
            <a:normAutofit fontScale="92500" lnSpcReduction="10000"/>
          </a:bodyPr>
          <a:lstStyle/>
          <a:p>
            <a:r>
              <a:rPr lang="en-US" sz="3000" dirty="0">
                <a:solidFill>
                  <a:srgbClr val="000C10"/>
                </a:solidFill>
              </a:rPr>
              <a:t>Boltzmann formulates his hypothesis for an arbitrary material. </a:t>
            </a:r>
          </a:p>
          <a:p>
            <a:r>
              <a:rPr lang="en-US" sz="3000" dirty="0">
                <a:solidFill>
                  <a:srgbClr val="000C10"/>
                </a:solidFill>
              </a:rPr>
              <a:t>Derivation yields an upper bound value of number of  possible microstates. Gas can  have larger number of microstates than solid or fluid. Material constitutive relation determines the number of possible microstates</a:t>
            </a:r>
            <a:r>
              <a:rPr lang="en-US" sz="2800" dirty="0">
                <a:solidFill>
                  <a:srgbClr val="000C10"/>
                </a:solidFill>
              </a:rPr>
              <a:t>.</a:t>
            </a:r>
          </a:p>
          <a:p>
            <a:endParaRPr lang="en-US" sz="2800" dirty="0">
              <a:solidFill>
                <a:srgbClr val="000C10"/>
              </a:solidFill>
            </a:endParaRPr>
          </a:p>
          <a:p>
            <a:r>
              <a:rPr lang="en-US" sz="3000" b="1" dirty="0">
                <a:solidFill>
                  <a:srgbClr val="002060"/>
                </a:solidFill>
              </a:rPr>
              <a:t>For mathematical proof, please see</a:t>
            </a:r>
          </a:p>
          <a:p>
            <a:r>
              <a:rPr lang="en-US" sz="2800" dirty="0">
                <a:solidFill>
                  <a:srgbClr val="000C10"/>
                </a:solidFill>
              </a:rPr>
              <a:t>Cemal Basaran, </a:t>
            </a:r>
            <a:r>
              <a:rPr lang="en-US" sz="2800" b="1" i="1" dirty="0">
                <a:solidFill>
                  <a:srgbClr val="FF0000"/>
                </a:solidFill>
              </a:rPr>
              <a:t>Introduction to Unified Mechanics Theory with Applications</a:t>
            </a:r>
            <a:r>
              <a:rPr lang="en-US" sz="2800" dirty="0">
                <a:solidFill>
                  <a:srgbClr val="000C10"/>
                </a:solidFill>
              </a:rPr>
              <a:t>, Springer, 2nd edition, 2023.</a:t>
            </a:r>
          </a:p>
          <a:p>
            <a:endParaRPr lang="en-US" dirty="0"/>
          </a:p>
        </p:txBody>
      </p:sp>
    </p:spTree>
    <p:extLst>
      <p:ext uri="{BB962C8B-B14F-4D97-AF65-F5344CB8AC3E}">
        <p14:creationId xmlns:p14="http://schemas.microsoft.com/office/powerpoint/2010/main" val="2078832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F00A-8C12-70E2-5857-8E7CCB14FC94}"/>
              </a:ext>
            </a:extLst>
          </p:cNvPr>
          <p:cNvSpPr>
            <a:spLocks noGrp="1"/>
          </p:cNvSpPr>
          <p:nvPr>
            <p:ph type="title"/>
          </p:nvPr>
        </p:nvSpPr>
        <p:spPr>
          <a:xfrm>
            <a:off x="460756" y="960111"/>
            <a:ext cx="7886700" cy="868430"/>
          </a:xfrm>
        </p:spPr>
        <p:txBody>
          <a:bodyPr>
            <a:normAutofit/>
          </a:bodyPr>
          <a:lstStyle/>
          <a:p>
            <a:r>
              <a:rPr lang="en-US" sz="3200" b="1" dirty="0">
                <a:solidFill>
                  <a:srgbClr val="FF0000"/>
                </a:solidFill>
              </a:rPr>
              <a:t>What is Damage/Degradation?</a:t>
            </a:r>
          </a:p>
        </p:txBody>
      </p:sp>
      <p:pic>
        <p:nvPicPr>
          <p:cNvPr id="4" name="Content Placeholder 3" descr="A picture containing text&#10;&#10;Description automatically generated">
            <a:extLst>
              <a:ext uri="{FF2B5EF4-FFF2-40B4-BE49-F238E27FC236}">
                <a16:creationId xmlns:a16="http://schemas.microsoft.com/office/drawing/2014/main" id="{775B1755-2EFA-AEFD-6F65-3914C43BE7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81200"/>
            <a:ext cx="3043103" cy="4063234"/>
          </a:xfrm>
          <a:prstGeom prst="rect">
            <a:avLst/>
          </a:prstGeom>
        </p:spPr>
      </p:pic>
      <p:pic>
        <p:nvPicPr>
          <p:cNvPr id="1026" name="Picture 2">
            <a:extLst>
              <a:ext uri="{FF2B5EF4-FFF2-40B4-BE49-F238E27FC236}">
                <a16:creationId xmlns:a16="http://schemas.microsoft.com/office/drawing/2014/main" id="{4315D4C8-E16F-1CA4-6C74-C4B12350F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376" y="2488816"/>
            <a:ext cx="4572000" cy="3454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D864849-F91F-E3C7-2C5C-B37DB8B23F35}"/>
              </a:ext>
            </a:extLst>
          </p:cNvPr>
          <p:cNvSpPr txBox="1"/>
          <p:nvPr/>
        </p:nvSpPr>
        <p:spPr>
          <a:xfrm>
            <a:off x="4114800" y="6324600"/>
            <a:ext cx="4800600" cy="276999"/>
          </a:xfrm>
          <a:prstGeom prst="rect">
            <a:avLst/>
          </a:prstGeom>
          <a:noFill/>
        </p:spPr>
        <p:txBody>
          <a:bodyPr wrap="square" rtlCol="0">
            <a:spAutoFit/>
          </a:bodyPr>
          <a:lstStyle/>
          <a:p>
            <a:r>
              <a:rPr lang="en-US" sz="1200" dirty="0"/>
              <a:t>Ref: https://www.prodyogi.com/how-to-test-compressive-strength-of</a:t>
            </a:r>
          </a:p>
        </p:txBody>
      </p:sp>
    </p:spTree>
    <p:extLst>
      <p:ext uri="{BB962C8B-B14F-4D97-AF65-F5344CB8AC3E}">
        <p14:creationId xmlns:p14="http://schemas.microsoft.com/office/powerpoint/2010/main" val="212495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D7A9-C4E8-D016-C09D-215A207A507E}"/>
              </a:ext>
            </a:extLst>
          </p:cNvPr>
          <p:cNvSpPr>
            <a:spLocks noGrp="1"/>
          </p:cNvSpPr>
          <p:nvPr>
            <p:ph type="title"/>
          </p:nvPr>
        </p:nvSpPr>
        <p:spPr>
          <a:xfrm>
            <a:off x="425196" y="1066800"/>
            <a:ext cx="7886700" cy="868430"/>
          </a:xfrm>
        </p:spPr>
        <p:txBody>
          <a:bodyPr>
            <a:normAutofit/>
          </a:bodyPr>
          <a:lstStyle/>
          <a:p>
            <a:r>
              <a:rPr lang="en-US" sz="4400" dirty="0"/>
              <a:t>What is Damage/Degradation?</a:t>
            </a:r>
          </a:p>
        </p:txBody>
      </p:sp>
      <p:sp>
        <p:nvSpPr>
          <p:cNvPr id="3" name="Content Placeholder 2">
            <a:extLst>
              <a:ext uri="{FF2B5EF4-FFF2-40B4-BE49-F238E27FC236}">
                <a16:creationId xmlns:a16="http://schemas.microsoft.com/office/drawing/2014/main" id="{6DA72D8B-4E03-358F-02FC-E66146C93FA8}"/>
              </a:ext>
            </a:extLst>
          </p:cNvPr>
          <p:cNvSpPr>
            <a:spLocks noGrp="1"/>
          </p:cNvSpPr>
          <p:nvPr>
            <p:ph idx="1"/>
          </p:nvPr>
        </p:nvSpPr>
        <p:spPr>
          <a:xfrm>
            <a:off x="425196" y="2004712"/>
            <a:ext cx="8718804" cy="4700888"/>
          </a:xfrm>
        </p:spPr>
        <p:txBody>
          <a:bodyPr/>
          <a:lstStyle/>
          <a:p>
            <a:endParaRPr lang="en-US" dirty="0"/>
          </a:p>
          <a:p>
            <a:r>
              <a:rPr lang="en-US" sz="3200" dirty="0">
                <a:solidFill>
                  <a:srgbClr val="000C10"/>
                </a:solidFill>
              </a:rPr>
              <a:t>There is </a:t>
            </a:r>
            <a:r>
              <a:rPr lang="en-US" sz="3200" b="1" dirty="0">
                <a:solidFill>
                  <a:srgbClr val="000C10"/>
                </a:solidFill>
              </a:rPr>
              <a:t>no damage </a:t>
            </a:r>
            <a:r>
              <a:rPr lang="en-US" sz="3200" dirty="0">
                <a:solidFill>
                  <a:srgbClr val="000C10"/>
                </a:solidFill>
              </a:rPr>
              <a:t>at the atomic scale. </a:t>
            </a:r>
            <a:r>
              <a:rPr lang="en-US" sz="3200" b="1" dirty="0">
                <a:solidFill>
                  <a:srgbClr val="FF0000"/>
                </a:solidFill>
              </a:rPr>
              <a:t>When you die your atoms don’t die.</a:t>
            </a:r>
          </a:p>
          <a:p>
            <a:r>
              <a:rPr lang="en-US" sz="3200" dirty="0">
                <a:solidFill>
                  <a:srgbClr val="000C10"/>
                </a:solidFill>
              </a:rPr>
              <a:t>“</a:t>
            </a:r>
            <a:r>
              <a:rPr lang="en-US" sz="3200" b="1" dirty="0">
                <a:solidFill>
                  <a:srgbClr val="000C10"/>
                </a:solidFill>
              </a:rPr>
              <a:t>Damage” is disorder </a:t>
            </a:r>
            <a:r>
              <a:rPr lang="en-US" sz="3200" dirty="0">
                <a:solidFill>
                  <a:srgbClr val="000C10"/>
                </a:solidFill>
              </a:rPr>
              <a:t>which is relocation of atoms.</a:t>
            </a:r>
          </a:p>
          <a:p>
            <a:r>
              <a:rPr lang="en-US" sz="3200" dirty="0">
                <a:solidFill>
                  <a:srgbClr val="000C10"/>
                </a:solidFill>
              </a:rPr>
              <a:t>New location of atoms is disorder with respect to their initial lattice configuration.</a:t>
            </a:r>
          </a:p>
          <a:p>
            <a:r>
              <a:rPr lang="en-US" sz="3200" dirty="0">
                <a:solidFill>
                  <a:srgbClr val="000C10"/>
                </a:solidFill>
              </a:rPr>
              <a:t>Evolution of disorder is governed by laws of thermodynamics.</a:t>
            </a:r>
          </a:p>
        </p:txBody>
      </p:sp>
    </p:spTree>
    <p:extLst>
      <p:ext uri="{BB962C8B-B14F-4D97-AF65-F5344CB8AC3E}">
        <p14:creationId xmlns:p14="http://schemas.microsoft.com/office/powerpoint/2010/main" val="23034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00649"/>
            <a:ext cx="9099804" cy="868430"/>
          </a:xfrm>
        </p:spPr>
        <p:txBody>
          <a:bodyPr>
            <a:normAutofit fontScale="90000"/>
          </a:bodyPr>
          <a:lstStyle/>
          <a:p>
            <a:r>
              <a:rPr lang="en-US" sz="3200" b="1" dirty="0"/>
              <a:t>What is Entropy in Boltzmann’ formulation?</a:t>
            </a:r>
          </a:p>
        </p:txBody>
      </p:sp>
      <p:grpSp>
        <p:nvGrpSpPr>
          <p:cNvPr id="4" name="Group 3"/>
          <p:cNvGrpSpPr>
            <a:grpSpLocks/>
          </p:cNvGrpSpPr>
          <p:nvPr/>
        </p:nvGrpSpPr>
        <p:grpSpPr bwMode="auto">
          <a:xfrm>
            <a:off x="5086557" y="2185167"/>
            <a:ext cx="3225339" cy="2155018"/>
            <a:chOff x="1082230" y="1058672"/>
            <a:chExt cx="26416" cy="16065"/>
          </a:xfrm>
        </p:grpSpPr>
        <p:sp>
          <p:nvSpPr>
            <p:cNvPr id="5" name="Rectangle 4"/>
            <p:cNvSpPr>
              <a:spLocks noChangeArrowheads="1"/>
            </p:cNvSpPr>
            <p:nvPr/>
          </p:nvSpPr>
          <p:spPr bwMode="auto">
            <a:xfrm>
              <a:off x="1083056" y="1059357"/>
              <a:ext cx="24851" cy="14694"/>
            </a:xfrm>
            <a:prstGeom prst="rect">
              <a:avLst/>
            </a:prstGeom>
            <a:noFill/>
            <a:ln w="25400">
              <a:solidFill>
                <a:sysClr val="windowText" lastClr="000000">
                  <a:lumMod val="0"/>
                  <a:lumOff val="0"/>
                </a:sys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6" name="Rectangle 5"/>
            <p:cNvSpPr>
              <a:spLocks noChangeArrowheads="1"/>
            </p:cNvSpPr>
            <p:nvPr/>
          </p:nvSpPr>
          <p:spPr bwMode="auto">
            <a:xfrm>
              <a:off x="1082230" y="1058672"/>
              <a:ext cx="26416" cy="16065"/>
            </a:xfrm>
            <a:prstGeom prst="rect">
              <a:avLst/>
            </a:prstGeom>
            <a:noFill/>
            <a:ln w="25400">
              <a:solidFill>
                <a:sysClr val="windowText" lastClr="000000">
                  <a:lumMod val="0"/>
                  <a:lumOff val="0"/>
                </a:sys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7" name="Oval 6"/>
            <p:cNvSpPr>
              <a:spLocks noChangeArrowheads="1"/>
            </p:cNvSpPr>
            <p:nvPr/>
          </p:nvSpPr>
          <p:spPr bwMode="auto">
            <a:xfrm>
              <a:off x="1083056" y="1067943"/>
              <a:ext cx="6108" cy="6108"/>
            </a:xfrm>
            <a:prstGeom prst="ellipse">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indent="0" algn="ctr" hangingPunct="1">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8" name="Oval 7"/>
            <p:cNvSpPr>
              <a:spLocks noChangeArrowheads="1"/>
            </p:cNvSpPr>
            <p:nvPr/>
          </p:nvSpPr>
          <p:spPr bwMode="auto">
            <a:xfrm>
              <a:off x="1089279" y="1067943"/>
              <a:ext cx="6108" cy="6108"/>
            </a:xfrm>
            <a:prstGeom prst="ellipse">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indent="0" algn="ctr" hangingPunct="1">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Oval 8"/>
            <p:cNvSpPr>
              <a:spLocks noChangeArrowheads="1"/>
            </p:cNvSpPr>
            <p:nvPr/>
          </p:nvSpPr>
          <p:spPr bwMode="auto">
            <a:xfrm>
              <a:off x="1095489" y="1067943"/>
              <a:ext cx="6109" cy="6108"/>
            </a:xfrm>
            <a:prstGeom prst="ellipse">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indent="0" algn="ctr" hangingPunct="1">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p:cNvSpPr>
              <a:spLocks noChangeArrowheads="1"/>
            </p:cNvSpPr>
            <p:nvPr/>
          </p:nvSpPr>
          <p:spPr bwMode="auto">
            <a:xfrm>
              <a:off x="1101598" y="1067943"/>
              <a:ext cx="6108" cy="6108"/>
            </a:xfrm>
            <a:prstGeom prst="ellipse">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indent="0" algn="ctr" hangingPunct="1">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AutoShape 1374"/>
            <p:cNvCxnSpPr>
              <a:cxnSpLocks noChangeShapeType="1"/>
            </p:cNvCxnSpPr>
            <p:nvPr/>
          </p:nvCxnSpPr>
          <p:spPr bwMode="auto">
            <a:xfrm>
              <a:off x="1083119" y="1065212"/>
              <a:ext cx="5906" cy="2159"/>
            </a:xfrm>
            <a:prstGeom prst="straightConnector1">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12" name="AutoShape 1375"/>
            <p:cNvCxnSpPr>
              <a:cxnSpLocks noChangeShapeType="1"/>
            </p:cNvCxnSpPr>
            <p:nvPr/>
          </p:nvCxnSpPr>
          <p:spPr bwMode="auto">
            <a:xfrm flipV="1">
              <a:off x="1101915" y="1065294"/>
              <a:ext cx="5906" cy="2159"/>
            </a:xfrm>
            <a:prstGeom prst="straightConnector1">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grpSp>
      <p:sp>
        <p:nvSpPr>
          <p:cNvPr id="23" name="Rectangle 22"/>
          <p:cNvSpPr/>
          <p:nvPr/>
        </p:nvSpPr>
        <p:spPr>
          <a:xfrm>
            <a:off x="745782" y="4756088"/>
            <a:ext cx="8093418" cy="954107"/>
          </a:xfrm>
          <a:prstGeom prst="rect">
            <a:avLst/>
          </a:prstGeom>
        </p:spPr>
        <p:txBody>
          <a:bodyPr wrap="square">
            <a:spAutoFit/>
          </a:bodyPr>
          <a:lstStyle/>
          <a:p>
            <a:r>
              <a:rPr lang="en-US" sz="2800" b="1" dirty="0">
                <a:solidFill>
                  <a:srgbClr val="000C10"/>
                </a:solidFill>
                <a:latin typeface="Times" panose="02020603050405020304" pitchFamily="18" charset="0"/>
                <a:ea typeface="Times New Roman" panose="02020603050405020304" pitchFamily="18" charset="0"/>
                <a:cs typeface="Times New Roman" panose="02020603050405020304" pitchFamily="18" charset="0"/>
              </a:rPr>
              <a:t>Description of </a:t>
            </a:r>
          </a:p>
          <a:p>
            <a:r>
              <a:rPr lang="en-US" sz="2800" b="1" dirty="0">
                <a:solidFill>
                  <a:srgbClr val="000C10"/>
                </a:solidFill>
                <a:latin typeface="Times" panose="02020603050405020304" pitchFamily="18" charset="0"/>
                <a:ea typeface="Times New Roman" panose="02020603050405020304" pitchFamily="18" charset="0"/>
                <a:cs typeface="Times New Roman" panose="02020603050405020304" pitchFamily="18" charset="0"/>
              </a:rPr>
              <a:t>(a) order (reference state)	(b) disorder </a:t>
            </a:r>
            <a:endParaRPr lang="en-US" sz="2800" b="1" dirty="0">
              <a:solidFill>
                <a:srgbClr val="000C10"/>
              </a:solidFill>
            </a:endParaRPr>
          </a:p>
        </p:txBody>
      </p:sp>
      <p:grpSp>
        <p:nvGrpSpPr>
          <p:cNvPr id="24" name="Group 23"/>
          <p:cNvGrpSpPr>
            <a:grpSpLocks/>
          </p:cNvGrpSpPr>
          <p:nvPr/>
        </p:nvGrpSpPr>
        <p:grpSpPr bwMode="auto">
          <a:xfrm>
            <a:off x="609601" y="2286000"/>
            <a:ext cx="3429000" cy="2207896"/>
            <a:chOff x="1082230" y="1058672"/>
            <a:chExt cx="26416" cy="16065"/>
          </a:xfrm>
        </p:grpSpPr>
        <p:sp>
          <p:nvSpPr>
            <p:cNvPr id="25" name="Rectangle 24"/>
            <p:cNvSpPr>
              <a:spLocks noChangeArrowheads="1"/>
            </p:cNvSpPr>
            <p:nvPr/>
          </p:nvSpPr>
          <p:spPr bwMode="auto">
            <a:xfrm>
              <a:off x="1083056" y="1059357"/>
              <a:ext cx="24851" cy="14694"/>
            </a:xfrm>
            <a:prstGeom prst="rect">
              <a:avLst/>
            </a:prstGeom>
            <a:noFill/>
            <a:ln w="25400">
              <a:solidFill>
                <a:sysClr val="windowText" lastClr="000000">
                  <a:lumMod val="0"/>
                  <a:lumOff val="0"/>
                </a:sys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26" name="Rectangle 25"/>
            <p:cNvSpPr>
              <a:spLocks noChangeArrowheads="1"/>
            </p:cNvSpPr>
            <p:nvPr/>
          </p:nvSpPr>
          <p:spPr bwMode="auto">
            <a:xfrm>
              <a:off x="1082230" y="1058672"/>
              <a:ext cx="26416" cy="16065"/>
            </a:xfrm>
            <a:prstGeom prst="rect">
              <a:avLst/>
            </a:prstGeom>
            <a:noFill/>
            <a:ln w="25400">
              <a:solidFill>
                <a:sysClr val="windowText" lastClr="000000">
                  <a:lumMod val="0"/>
                  <a:lumOff val="0"/>
                </a:sys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en-US"/>
            </a:p>
          </p:txBody>
        </p:sp>
        <p:sp>
          <p:nvSpPr>
            <p:cNvPr id="27" name="Oval 26"/>
            <p:cNvSpPr>
              <a:spLocks noChangeArrowheads="1"/>
            </p:cNvSpPr>
            <p:nvPr/>
          </p:nvSpPr>
          <p:spPr bwMode="auto">
            <a:xfrm>
              <a:off x="1083056" y="1067943"/>
              <a:ext cx="6108" cy="6108"/>
            </a:xfrm>
            <a:prstGeom prst="ellipse">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indent="0" algn="ctr" hangingPunct="1">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28" name="Oval 27"/>
            <p:cNvSpPr>
              <a:spLocks noChangeArrowheads="1"/>
            </p:cNvSpPr>
            <p:nvPr/>
          </p:nvSpPr>
          <p:spPr bwMode="auto">
            <a:xfrm>
              <a:off x="1089279" y="1067943"/>
              <a:ext cx="6108" cy="6108"/>
            </a:xfrm>
            <a:prstGeom prst="ellipse">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indent="0" algn="ctr" hangingPunct="1">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Oval 28"/>
            <p:cNvSpPr>
              <a:spLocks noChangeArrowheads="1"/>
            </p:cNvSpPr>
            <p:nvPr/>
          </p:nvSpPr>
          <p:spPr bwMode="auto">
            <a:xfrm>
              <a:off x="1095489" y="1067943"/>
              <a:ext cx="6109" cy="6108"/>
            </a:xfrm>
            <a:prstGeom prst="ellipse">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indent="0" algn="ctr" hangingPunct="1">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Oval 29"/>
            <p:cNvSpPr>
              <a:spLocks noChangeArrowheads="1"/>
            </p:cNvSpPr>
            <p:nvPr/>
          </p:nvSpPr>
          <p:spPr bwMode="auto">
            <a:xfrm>
              <a:off x="1101598" y="1067943"/>
              <a:ext cx="6108" cy="6108"/>
            </a:xfrm>
            <a:prstGeom prst="ellipse">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indent="0" algn="ctr" hangingPunct="1">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a:t>
              </a:r>
            </a:p>
          </p:txBody>
        </p:sp>
        <p:cxnSp>
          <p:nvCxnSpPr>
            <p:cNvPr id="31" name="AutoShape 1374"/>
            <p:cNvCxnSpPr>
              <a:cxnSpLocks noChangeShapeType="1"/>
            </p:cNvCxnSpPr>
            <p:nvPr/>
          </p:nvCxnSpPr>
          <p:spPr bwMode="auto">
            <a:xfrm>
              <a:off x="1083119" y="1065212"/>
              <a:ext cx="5906" cy="2159"/>
            </a:xfrm>
            <a:prstGeom prst="straightConnector1">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32" name="AutoShape 1375"/>
            <p:cNvCxnSpPr>
              <a:cxnSpLocks noChangeShapeType="1"/>
            </p:cNvCxnSpPr>
            <p:nvPr/>
          </p:nvCxnSpPr>
          <p:spPr bwMode="auto">
            <a:xfrm flipV="1">
              <a:off x="1101915" y="1065294"/>
              <a:ext cx="5906" cy="2159"/>
            </a:xfrm>
            <a:prstGeom prst="straightConnector1">
              <a:avLst/>
            </a:prstGeom>
            <a:noFill/>
            <a:ln w="25400">
              <a:solidFill>
                <a:sysClr val="windowText" lastClr="000000">
                  <a:lumMod val="0"/>
                  <a:lumOff val="0"/>
                </a:sys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grpSp>
      <mc:AlternateContent xmlns:mc="http://schemas.openxmlformats.org/markup-compatibility/2006" xmlns:a14="http://schemas.microsoft.com/office/drawing/2010/main">
        <mc:Choice Requires="a14">
          <p:sp>
            <p:nvSpPr>
              <p:cNvPr id="33" name="Rectangle 32"/>
              <p:cNvSpPr/>
              <p:nvPr/>
            </p:nvSpPr>
            <p:spPr>
              <a:xfrm>
                <a:off x="5450673" y="4521353"/>
                <a:ext cx="3416236" cy="523220"/>
              </a:xfrm>
              <a:prstGeom prst="rect">
                <a:avLst/>
              </a:prstGeom>
            </p:spPr>
            <p:txBody>
              <a:bodyPr wrap="square">
                <a:spAutoFit/>
              </a:bodyPr>
              <a:lstStyle/>
              <a:p>
                <a14:m>
                  <m:oMath xmlns:m="http://schemas.openxmlformats.org/officeDocument/2006/math">
                    <m:r>
                      <a:rPr lang="en-US" sz="2800" b="1" i="1" smtClean="0">
                        <a:solidFill>
                          <a:srgbClr val="000C10"/>
                        </a:solidFill>
                        <a:latin typeface="Cambria Math" panose="02040503050406030204" pitchFamily="18" charset="0"/>
                        <a:ea typeface="Times New Roman" panose="02020603050405020304" pitchFamily="18" charset="0"/>
                        <a:cs typeface="Cambria Math" panose="02040503050406030204" pitchFamily="18" charset="0"/>
                      </a:rPr>
                      <m:t>𝟒</m:t>
                    </m:r>
                    <m:r>
                      <a:rPr lang="en-US" sz="2800" b="1" i="1" smtClean="0">
                        <a:solidFill>
                          <a:srgbClr val="000C10"/>
                        </a:solidFill>
                        <a:latin typeface="Cambria Math" panose="02040503050406030204" pitchFamily="18" charset="0"/>
                        <a:ea typeface="Times New Roman" panose="02020603050405020304" pitchFamily="18" charset="0"/>
                        <a:cs typeface="Cambria Math" panose="02040503050406030204" pitchFamily="18" charset="0"/>
                      </a:rPr>
                      <m:t>!=</m:t>
                    </m:r>
                    <m:r>
                      <a:rPr lang="en-US" sz="2800" b="1" i="1" smtClean="0">
                        <a:solidFill>
                          <a:srgbClr val="000C10"/>
                        </a:solidFill>
                        <a:latin typeface="Cambria Math" panose="02040503050406030204" pitchFamily="18" charset="0"/>
                        <a:ea typeface="Times New Roman" panose="02020603050405020304" pitchFamily="18" charset="0"/>
                        <a:cs typeface="Cambria Math" panose="02040503050406030204" pitchFamily="18" charset="0"/>
                      </a:rPr>
                      <m:t>𝟐𝟒</m:t>
                    </m:r>
                  </m:oMath>
                </a14:m>
                <a:r>
                  <a:rPr lang="en-US" sz="2800" b="1" dirty="0">
                    <a:solidFill>
                      <a:srgbClr val="000C10"/>
                    </a:solidFill>
                    <a:latin typeface="Times" panose="02020603050405020304" pitchFamily="18" charset="0"/>
                    <a:ea typeface="Times New Roman" panose="02020603050405020304" pitchFamily="18" charset="0"/>
                    <a:cs typeface="Times New Roman" panose="02020603050405020304" pitchFamily="18" charset="0"/>
                  </a:rPr>
                  <a:t> possible </a:t>
                </a:r>
                <a:endParaRPr lang="en-US" sz="2800" b="1" dirty="0">
                  <a:solidFill>
                    <a:srgbClr val="000C10"/>
                  </a:solidFill>
                </a:endParaRPr>
              </a:p>
            </p:txBody>
          </p:sp>
        </mc:Choice>
        <mc:Fallback xmlns="">
          <p:sp>
            <p:nvSpPr>
              <p:cNvPr id="33" name="Rectangle 32"/>
              <p:cNvSpPr>
                <a:spLocks noRot="1" noChangeAspect="1" noMove="1" noResize="1" noEditPoints="1" noAdjustHandles="1" noChangeArrowheads="1" noChangeShapeType="1" noTextEdit="1"/>
              </p:cNvSpPr>
              <p:nvPr/>
            </p:nvSpPr>
            <p:spPr>
              <a:xfrm>
                <a:off x="5450673" y="4521353"/>
                <a:ext cx="3416236" cy="523220"/>
              </a:xfrm>
              <a:prstGeom prst="rect">
                <a:avLst/>
              </a:prstGeom>
              <a:blipFill>
                <a:blip r:embed="rId2"/>
                <a:stretch>
                  <a:fillRect t="-12791" b="-31395"/>
                </a:stretch>
              </a:blipFill>
            </p:spPr>
            <p:txBody>
              <a:bodyPr/>
              <a:lstStyle/>
              <a:p>
                <a:r>
                  <a:rPr lang="en-US">
                    <a:noFill/>
                  </a:rPr>
                  <a:t> </a:t>
                </a:r>
              </a:p>
            </p:txBody>
          </p:sp>
        </mc:Fallback>
      </mc:AlternateContent>
      <p:sp>
        <p:nvSpPr>
          <p:cNvPr id="3" name="TextBox 2"/>
          <p:cNvSpPr txBox="1"/>
          <p:nvPr/>
        </p:nvSpPr>
        <p:spPr>
          <a:xfrm>
            <a:off x="355092" y="5857351"/>
            <a:ext cx="7956804" cy="830997"/>
          </a:xfrm>
          <a:prstGeom prst="rect">
            <a:avLst/>
          </a:prstGeom>
          <a:noFill/>
        </p:spPr>
        <p:txBody>
          <a:bodyPr wrap="square" rtlCol="0">
            <a:spAutoFit/>
          </a:bodyPr>
          <a:lstStyle/>
          <a:p>
            <a:r>
              <a:rPr lang="en-US" sz="2400" b="1" dirty="0">
                <a:solidFill>
                  <a:srgbClr val="FF0000"/>
                </a:solidFill>
              </a:rPr>
              <a:t>If two atoms are connected like a in solid, the number of microstates will be less than 24.</a:t>
            </a:r>
          </a:p>
        </p:txBody>
      </p:sp>
    </p:spTree>
    <p:extLst>
      <p:ext uri="{BB962C8B-B14F-4D97-AF65-F5344CB8AC3E}">
        <p14:creationId xmlns:p14="http://schemas.microsoft.com/office/powerpoint/2010/main" val="40020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295400"/>
            <a:ext cx="8743950" cy="5334000"/>
          </a:xfrm>
        </p:spPr>
        <p:txBody>
          <a:bodyPr>
            <a:normAutofit fontScale="77500" lnSpcReduction="20000"/>
          </a:bodyPr>
          <a:lstStyle/>
          <a:p>
            <a:r>
              <a:rPr lang="en-US" sz="3300" b="1" dirty="0">
                <a:solidFill>
                  <a:srgbClr val="C00000"/>
                </a:solidFill>
              </a:rPr>
              <a:t>Newtonian Mechanics</a:t>
            </a:r>
            <a:r>
              <a:rPr lang="en-US" sz="3300" dirty="0"/>
              <a:t> provides the response to external disturbance in space-time coordinate system</a:t>
            </a:r>
          </a:p>
          <a:p>
            <a:endParaRPr lang="en-US" sz="3300" dirty="0"/>
          </a:p>
          <a:p>
            <a:r>
              <a:rPr lang="en-US" sz="3300" b="1" dirty="0">
                <a:solidFill>
                  <a:srgbClr val="C00000"/>
                </a:solidFill>
              </a:rPr>
              <a:t>Laws of Thermodynamics</a:t>
            </a:r>
            <a:r>
              <a:rPr lang="en-US" sz="3300" dirty="0"/>
              <a:t>, provides information about the microstructural configurational changes and energy dissipation.</a:t>
            </a:r>
          </a:p>
          <a:p>
            <a:endParaRPr lang="en-US" sz="3300" dirty="0"/>
          </a:p>
          <a:p>
            <a:endParaRPr lang="en-US" sz="3300" dirty="0"/>
          </a:p>
          <a:p>
            <a:r>
              <a:rPr lang="en-US" sz="3300" dirty="0"/>
              <a:t>“ </a:t>
            </a:r>
            <a:r>
              <a:rPr lang="en-US" sz="3300" dirty="0">
                <a:solidFill>
                  <a:srgbClr val="000C10"/>
                </a:solidFill>
              </a:rPr>
              <a:t>At any given temperature and pattern of internal rearrangement within the material, the rate at which any specific structural arrangement occurs is fully determined by the thermodynamic forces” </a:t>
            </a:r>
          </a:p>
          <a:p>
            <a:r>
              <a:rPr lang="en-US" sz="3300" b="1" dirty="0">
                <a:solidFill>
                  <a:srgbClr val="000C10"/>
                </a:solidFill>
              </a:rPr>
              <a:t>James Rice (1971) J. Mech. Phys. Solids, 1971, 19, 433-455.</a:t>
            </a:r>
          </a:p>
          <a:p>
            <a:endParaRPr lang="en-US" sz="2400" dirty="0"/>
          </a:p>
          <a:p>
            <a:r>
              <a:rPr lang="en-US" sz="2400" dirty="0"/>
              <a:t>.</a:t>
            </a:r>
          </a:p>
          <a:p>
            <a:endParaRPr lang="en-US" sz="2400" dirty="0"/>
          </a:p>
        </p:txBody>
      </p:sp>
    </p:spTree>
    <p:extLst>
      <p:ext uri="{BB962C8B-B14F-4D97-AF65-F5344CB8AC3E}">
        <p14:creationId xmlns:p14="http://schemas.microsoft.com/office/powerpoint/2010/main" val="279256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8382000" cy="4876800"/>
          </a:xfrm>
        </p:spPr>
        <p:txBody>
          <a:bodyPr>
            <a:normAutofit fontScale="92500"/>
          </a:bodyPr>
          <a:lstStyle/>
          <a:p>
            <a:endParaRPr lang="en-US" dirty="0"/>
          </a:p>
          <a:p>
            <a:endParaRPr lang="en-US" dirty="0"/>
          </a:p>
          <a:p>
            <a:endParaRPr lang="en-US" dirty="0"/>
          </a:p>
          <a:p>
            <a:endParaRPr lang="en-US" dirty="0"/>
          </a:p>
          <a:p>
            <a:r>
              <a:rPr lang="en-US" sz="2800" dirty="0">
                <a:solidFill>
                  <a:srgbClr val="000C10"/>
                </a:solidFill>
              </a:rPr>
              <a:t>Laws of thermodynamics determine the equilibrium state that eventually results after the removal of internal constraints, if the entropy of the system is known as a function of the intrinsic parameters.</a:t>
            </a:r>
          </a:p>
          <a:p>
            <a:r>
              <a:rPr lang="en-US" sz="2800" dirty="0"/>
              <a:t>The relation that gives the entropy as a function of the intrinsic parameters is the </a:t>
            </a:r>
            <a:r>
              <a:rPr lang="en-US" sz="2800" b="1" i="1" u="sng" dirty="0">
                <a:solidFill>
                  <a:srgbClr val="FF0000"/>
                </a:solidFill>
              </a:rPr>
              <a:t>thermodynamic fundamental equation</a:t>
            </a:r>
            <a:r>
              <a:rPr lang="en-US" sz="2800" dirty="0"/>
              <a:t>. </a:t>
            </a:r>
            <a:r>
              <a:rPr lang="en-US" sz="2800" dirty="0">
                <a:solidFill>
                  <a:srgbClr val="000C10"/>
                </a:solidFill>
              </a:rPr>
              <a:t>Therefore if the fundamental relation is known, all conceivable thermodynamic information about the system can be obtained.</a:t>
            </a:r>
          </a:p>
        </p:txBody>
      </p:sp>
      <p:grpSp>
        <p:nvGrpSpPr>
          <p:cNvPr id="6" name="Group 5"/>
          <p:cNvGrpSpPr>
            <a:grpSpLocks/>
          </p:cNvGrpSpPr>
          <p:nvPr/>
        </p:nvGrpSpPr>
        <p:grpSpPr bwMode="auto">
          <a:xfrm>
            <a:off x="2285935" y="1057825"/>
            <a:ext cx="3413465" cy="1682067"/>
            <a:chOff x="1080518" y="1120724"/>
            <a:chExt cx="30377" cy="12166"/>
          </a:xfrm>
        </p:grpSpPr>
        <p:sp>
          <p:nvSpPr>
            <p:cNvPr id="7" name="Rectangle 6"/>
            <p:cNvSpPr>
              <a:spLocks noChangeArrowheads="1"/>
            </p:cNvSpPr>
            <p:nvPr/>
          </p:nvSpPr>
          <p:spPr bwMode="auto">
            <a:xfrm>
              <a:off x="1080518" y="1120775"/>
              <a:ext cx="13587" cy="12115"/>
            </a:xfrm>
            <a:prstGeom prst="rect">
              <a:avLst/>
            </a:prstGeom>
            <a:noFill/>
            <a:ln w="25400">
              <a:solidFill>
                <a:sysClr val="windowText" lastClr="000000">
                  <a:lumMod val="0"/>
                  <a:lumOff val="0"/>
                </a:sys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indent="119380" algn="ctr" hangingPunct="1">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t>
              </a:r>
              <a:r>
                <a:rPr lang="en-US" sz="24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n-US" sz="2400" dirty="0">
                  <a:effectLst/>
                  <a:latin typeface="Calibri" panose="020F0502020204030204" pitchFamily="34" charset="0"/>
                  <a:ea typeface="Calibri" panose="020F0502020204030204" pitchFamily="34" charset="0"/>
                  <a:cs typeface="Times New Roman" panose="02020603050405020304" pitchFamily="18" charset="0"/>
                </a:rPr>
                <a:t>, V</a:t>
              </a:r>
              <a:r>
                <a:rPr lang="en-US" sz="24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n-US" sz="2400" dirty="0">
                  <a:effectLst/>
                  <a:latin typeface="Calibri" panose="020F0502020204030204" pitchFamily="34" charset="0"/>
                  <a:ea typeface="Calibri" panose="020F0502020204030204" pitchFamily="34" charset="0"/>
                  <a:cs typeface="Times New Roman" panose="02020603050405020304" pitchFamily="18" charset="0"/>
                </a:rPr>
                <a:t>, N</a:t>
              </a:r>
              <a:r>
                <a:rPr lang="en-US" sz="24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n-US" sz="2400" dirty="0">
                  <a:effectLst/>
                  <a:latin typeface="Calibri" panose="020F0502020204030204" pitchFamily="34" charset="0"/>
                  <a:ea typeface="Calibri" panose="020F0502020204030204" pitchFamily="34" charset="0"/>
                  <a:cs typeface="Times New Roman" panose="02020603050405020304" pitchFamily="18" charset="0"/>
                </a:rPr>
                <a:t>, T</a:t>
              </a:r>
              <a:r>
                <a:rPr lang="en-US" sz="24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n-US" sz="2400" dirty="0">
                  <a:effectLst/>
                  <a:latin typeface="Calibri" panose="020F0502020204030204" pitchFamily="34" charset="0"/>
                  <a:ea typeface="Calibri" panose="020F0502020204030204" pitchFamily="34" charset="0"/>
                  <a:cs typeface="Times New Roman" panose="02020603050405020304" pitchFamily="18" charset="0"/>
                </a:rPr>
                <a:t>, C</a:t>
              </a:r>
              <a:r>
                <a:rPr lang="en-US" sz="24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119380" algn="ctr" hangingPunct="1">
                <a:lnSpc>
                  <a:spcPct val="107000"/>
                </a:lnSpc>
                <a:spcBef>
                  <a:spcPts val="0"/>
                </a:spcBef>
                <a:spcAft>
                  <a:spcPts val="800"/>
                </a:spcAft>
              </a:pPr>
              <a:r>
                <a:rPr lang="en-US" sz="2400" dirty="0">
                  <a:effectLst/>
                  <a:latin typeface="Cambria Math" panose="02040503050406030204" pitchFamily="18" charset="0"/>
                  <a:ea typeface="Calibri" panose="020F0502020204030204" pitchFamily="34" charset="0"/>
                  <a:cs typeface="Cambria Math" panose="02040503050406030204" pitchFamily="18" charset="0"/>
                </a:rPr>
                <a:t>①</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1094282" y="1120724"/>
              <a:ext cx="8205" cy="12166"/>
            </a:xfrm>
            <a:prstGeom prst="rect">
              <a:avLst/>
            </a:prstGeom>
            <a:noFill/>
            <a:ln w="25400">
              <a:solidFill>
                <a:sysClr val="windowText" lastClr="000000">
                  <a:lumMod val="0"/>
                  <a:lumOff val="0"/>
                </a:sys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marL="0" marR="0" indent="119380" algn="l" hangingPunct="1">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movable adiabatic separation wall</a:t>
              </a:r>
            </a:p>
          </p:txBody>
        </p:sp>
        <p:sp>
          <p:nvSpPr>
            <p:cNvPr id="9" name="Rectangle 8"/>
            <p:cNvSpPr>
              <a:spLocks noChangeArrowheads="1"/>
            </p:cNvSpPr>
            <p:nvPr/>
          </p:nvSpPr>
          <p:spPr bwMode="auto">
            <a:xfrm>
              <a:off x="1102487" y="1120775"/>
              <a:ext cx="8408" cy="12115"/>
            </a:xfrm>
            <a:prstGeom prst="rect">
              <a:avLst/>
            </a:prstGeom>
            <a:noFill/>
            <a:ln w="25400">
              <a:solidFill>
                <a:sysClr val="windowText" lastClr="000000">
                  <a:lumMod val="0"/>
                  <a:lumOff val="0"/>
                </a:sysClr>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indent="119380" algn="ct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t>
              </a:r>
              <a:r>
                <a:rPr lang="en-US" sz="2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dirty="0">
                  <a:effectLst/>
                  <a:latin typeface="Calibri" panose="020F0502020204030204" pitchFamily="34" charset="0"/>
                  <a:ea typeface="Calibri" panose="020F0502020204030204" pitchFamily="34" charset="0"/>
                  <a:cs typeface="Times New Roman" panose="02020603050405020304" pitchFamily="18" charset="0"/>
                </a:rPr>
                <a:t>, V</a:t>
              </a:r>
              <a:r>
                <a:rPr lang="en-US" sz="2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dirty="0">
                  <a:effectLst/>
                  <a:latin typeface="Calibri" panose="020F0502020204030204" pitchFamily="34" charset="0"/>
                  <a:ea typeface="Calibri" panose="020F0502020204030204" pitchFamily="34" charset="0"/>
                  <a:cs typeface="Times New Roman" panose="02020603050405020304" pitchFamily="18" charset="0"/>
                </a:rPr>
                <a:t>, N</a:t>
              </a:r>
              <a:r>
                <a:rPr lang="en-US" sz="2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dirty="0">
                  <a:effectLst/>
                  <a:latin typeface="Calibri" panose="020F0502020204030204" pitchFamily="34" charset="0"/>
                  <a:ea typeface="Calibri" panose="020F0502020204030204" pitchFamily="34" charset="0"/>
                  <a:cs typeface="Times New Roman" panose="02020603050405020304" pitchFamily="18" charset="0"/>
                </a:rPr>
                <a:t>, T</a:t>
              </a:r>
              <a:r>
                <a:rPr lang="en-US" sz="2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dirty="0">
                  <a:effectLst/>
                  <a:latin typeface="Calibri" panose="020F0502020204030204" pitchFamily="34" charset="0"/>
                  <a:ea typeface="Calibri" panose="020F0502020204030204" pitchFamily="34" charset="0"/>
                  <a:cs typeface="Times New Roman" panose="02020603050405020304" pitchFamily="18" charset="0"/>
                </a:rPr>
                <a:t>, C</a:t>
              </a:r>
              <a:r>
                <a:rPr lang="en-US" sz="24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mbria Math" panose="02040503050406030204" pitchFamily="18" charset="0"/>
                  <a:ea typeface="Calibri" panose="020F0502020204030204" pitchFamily="34" charset="0"/>
                  <a:cs typeface="Cambria Math" panose="02040503050406030204" pitchFamily="18" charset="0"/>
                </a:rPr>
                <a:t>②</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19380" algn="ctr" hangingPunct="1">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119380" algn="ctr" hangingPunct="1">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119380" algn="ctr" hangingPunct="1">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119380" algn="ctr" hangingPunct="1">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128725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1066800"/>
            <a:ext cx="7886700" cy="584966"/>
          </a:xfrm>
        </p:spPr>
        <p:txBody>
          <a:bodyPr>
            <a:normAutofit/>
          </a:bodyPr>
          <a:lstStyle/>
          <a:p>
            <a:r>
              <a:rPr lang="en-US" sz="2800" b="1" dirty="0">
                <a:solidFill>
                  <a:srgbClr val="FF0000"/>
                </a:solidFill>
              </a:rPr>
              <a:t>Thermodynamic State Index </a:t>
            </a:r>
            <a:r>
              <a:rPr lang="en-US" sz="2800" b="1" dirty="0">
                <a:solidFill>
                  <a:srgbClr val="002060"/>
                </a:solidFill>
              </a:rPr>
              <a:t>(TSI), </a:t>
            </a:r>
            <a:r>
              <a:rPr lang="en-US" sz="2800" b="1" dirty="0">
                <a:solidFill>
                  <a:srgbClr val="002060"/>
                </a:solidFill>
                <a:latin typeface="Symbol" panose="05050102010706020507" pitchFamily="18" charset="2"/>
              </a:rPr>
              <a:t>F</a:t>
            </a:r>
            <a:endParaRPr lang="en-US" sz="2800" b="1"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905000"/>
                <a:ext cx="9144000" cy="4876800"/>
              </a:xfrm>
            </p:spPr>
            <p:txBody>
              <a:bodyPr>
                <a:normAutofit fontScale="92500" lnSpcReduction="10000"/>
              </a:bodyPr>
              <a:lstStyle/>
              <a:p>
                <a:r>
                  <a:rPr lang="en-US" sz="3000" dirty="0">
                    <a:solidFill>
                      <a:srgbClr val="000C10"/>
                    </a:solidFill>
                  </a:rPr>
                  <a:t>In order to relate entropy and </a:t>
                </a:r>
                <a:r>
                  <a:rPr lang="en-US" sz="3000" i="1" dirty="0">
                    <a:solidFill>
                      <a:srgbClr val="000C10"/>
                    </a:solidFill>
                  </a:rPr>
                  <a:t>“disorder [“damage/degradation”]</a:t>
                </a:r>
                <a:r>
                  <a:rPr lang="en-US" sz="3000" dirty="0">
                    <a:solidFill>
                      <a:srgbClr val="000C10"/>
                    </a:solidFill>
                  </a:rPr>
                  <a:t>, consider a point in ground state with a total entropy of  S</a:t>
                </a:r>
                <a:r>
                  <a:rPr lang="en-US" sz="3000" baseline="-25000" dirty="0">
                    <a:solidFill>
                      <a:srgbClr val="000C10"/>
                    </a:solidFill>
                  </a:rPr>
                  <a:t>o</a:t>
                </a:r>
                <a:r>
                  <a:rPr lang="en-US" sz="3000" dirty="0">
                    <a:solidFill>
                      <a:srgbClr val="000C10"/>
                    </a:solidFill>
                  </a:rPr>
                  <a:t> and an associated disorder parameter of W</a:t>
                </a:r>
                <a:r>
                  <a:rPr lang="en-US" sz="3000" baseline="-25000" dirty="0">
                    <a:solidFill>
                      <a:srgbClr val="000C10"/>
                    </a:solidFill>
                  </a:rPr>
                  <a:t>o </a:t>
                </a:r>
                <a:r>
                  <a:rPr lang="en-US" sz="3000" dirty="0">
                    <a:solidFill>
                      <a:srgbClr val="000C10"/>
                    </a:solidFill>
                  </a:rPr>
                  <a:t>. Let’s define this state </a:t>
                </a:r>
                <a:r>
                  <a:rPr lang="en-US" sz="3000" b="1" dirty="0">
                    <a:solidFill>
                      <a:srgbClr val="000C10"/>
                    </a:solidFill>
                    <a:latin typeface="Symbol" panose="05050102010706020507" pitchFamily="18" charset="2"/>
                  </a:rPr>
                  <a:t>F</a:t>
                </a:r>
                <a:r>
                  <a:rPr lang="en-US" sz="3000" b="1" dirty="0">
                    <a:solidFill>
                      <a:srgbClr val="000C10"/>
                    </a:solidFill>
                  </a:rPr>
                  <a:t>= 0 </a:t>
                </a:r>
              </a:p>
              <a:p>
                <a:endParaRPr lang="en-US" sz="3000" dirty="0">
                  <a:solidFill>
                    <a:srgbClr val="000C10"/>
                  </a:solidFill>
                </a:endParaRPr>
              </a:p>
              <a:p>
                <a:r>
                  <a:rPr lang="en-US" sz="3000" dirty="0">
                    <a:solidFill>
                      <a:srgbClr val="000C10"/>
                    </a:solidFill>
                  </a:rPr>
                  <a:t>In an alternative disordered [“damaged”] state,  S is the new total entropy of the same point with an associated disorder parameter of  W and a TSI of </a:t>
                </a:r>
                <a14:m>
                  <m:oMath xmlns:m="http://schemas.openxmlformats.org/officeDocument/2006/math">
                    <m:r>
                      <a:rPr lang="el-GR" sz="3000" b="1" i="1" smtClean="0">
                        <a:solidFill>
                          <a:srgbClr val="C00000"/>
                        </a:solidFill>
                        <a:latin typeface="Cambria Math" panose="02040503050406030204" pitchFamily="18" charset="0"/>
                        <a:ea typeface="Cambria Math" panose="02040503050406030204" pitchFamily="18" charset="0"/>
                      </a:rPr>
                      <m:t>𝜱</m:t>
                    </m:r>
                    <m:r>
                      <a:rPr lang="en-US" sz="3000" b="1" i="1">
                        <a:solidFill>
                          <a:srgbClr val="C00000"/>
                        </a:solidFill>
                        <a:latin typeface="Cambria Math" panose="02040503050406030204" pitchFamily="18" charset="0"/>
                        <a:ea typeface="Cambria Math" panose="02040503050406030204" pitchFamily="18" charset="0"/>
                      </a:rPr>
                      <m:t>≠</m:t>
                    </m:r>
                    <m:r>
                      <a:rPr lang="en-US" sz="3000" b="1" i="1" smtClean="0">
                        <a:solidFill>
                          <a:srgbClr val="C00000"/>
                        </a:solidFill>
                        <a:latin typeface="Cambria Math" panose="02040503050406030204" pitchFamily="18" charset="0"/>
                        <a:ea typeface="Cambria Math" panose="02040503050406030204" pitchFamily="18" charset="0"/>
                      </a:rPr>
                      <m:t>𝟎</m:t>
                    </m:r>
                  </m:oMath>
                </a14:m>
                <a:r>
                  <a:rPr lang="en-US" sz="3000" b="1" dirty="0">
                    <a:solidFill>
                      <a:srgbClr val="C00000"/>
                    </a:solidFill>
                  </a:rPr>
                  <a:t>. </a:t>
                </a:r>
                <a:endParaRPr lang="en-US" sz="3000" b="1" dirty="0">
                  <a:solidFill>
                    <a:srgbClr val="000C10"/>
                  </a:solidFill>
                </a:endParaRPr>
              </a:p>
              <a:p>
                <a:endParaRPr lang="en-US" sz="3000" dirty="0">
                  <a:solidFill>
                    <a:srgbClr val="000C10"/>
                  </a:solidFill>
                </a:endParaRPr>
              </a:p>
              <a:p>
                <a:r>
                  <a:rPr lang="en-US" sz="3000" dirty="0">
                    <a:solidFill>
                      <a:srgbClr val="000C10"/>
                    </a:solidFill>
                  </a:rPr>
                  <a:t>Change in microstructural configuration is directly proportional to the </a:t>
                </a:r>
                <a:r>
                  <a:rPr lang="en-US" sz="3000" b="1" dirty="0">
                    <a:solidFill>
                      <a:srgbClr val="FF0000"/>
                    </a:solidFill>
                  </a:rPr>
                  <a:t>difference in disorder </a:t>
                </a:r>
                <a:r>
                  <a:rPr lang="en-US" sz="3000" dirty="0">
                    <a:solidFill>
                      <a:srgbClr val="000C10"/>
                    </a:solidFill>
                  </a:rPr>
                  <a:t>w.r.t.  the initial reference state. </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905000"/>
                <a:ext cx="9144000" cy="4876800"/>
              </a:xfrm>
              <a:blipFill>
                <a:blip r:embed="rId2"/>
                <a:stretch>
                  <a:fillRect l="-1200" t="-3125" r="-1333"/>
                </a:stretch>
              </a:blipFill>
            </p:spPr>
            <p:txBody>
              <a:bodyPr/>
              <a:lstStyle/>
              <a:p>
                <a:r>
                  <a:rPr lang="en-US">
                    <a:noFill/>
                  </a:rPr>
                  <a:t> </a:t>
                </a:r>
              </a:p>
            </p:txBody>
          </p:sp>
        </mc:Fallback>
      </mc:AlternateContent>
    </p:spTree>
    <p:extLst>
      <p:ext uri="{BB962C8B-B14F-4D97-AF65-F5344CB8AC3E}">
        <p14:creationId xmlns:p14="http://schemas.microsoft.com/office/powerpoint/2010/main" val="4006011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720" y="1183973"/>
            <a:ext cx="8515351" cy="459670"/>
          </a:xfrm>
        </p:spPr>
        <p:txBody>
          <a:bodyPr>
            <a:noAutofit/>
          </a:bodyPr>
          <a:lstStyle/>
          <a:p>
            <a:r>
              <a:rPr lang="en-US" sz="3200" b="1" dirty="0">
                <a:solidFill>
                  <a:srgbClr val="002060"/>
                </a:solidFill>
              </a:rPr>
              <a:t>T</a:t>
            </a:r>
            <a:r>
              <a:rPr lang="en-US" sz="3200" b="1" dirty="0">
                <a:solidFill>
                  <a:srgbClr val="C00000"/>
                </a:solidFill>
              </a:rPr>
              <a:t>hermodynamic </a:t>
            </a:r>
            <a:r>
              <a:rPr lang="en-US" sz="3200" b="1" dirty="0">
                <a:solidFill>
                  <a:srgbClr val="002060"/>
                </a:solidFill>
              </a:rPr>
              <a:t>S</a:t>
            </a:r>
            <a:r>
              <a:rPr lang="en-US" sz="3200" b="1" dirty="0">
                <a:solidFill>
                  <a:srgbClr val="C00000"/>
                </a:solidFill>
              </a:rPr>
              <a:t>tate </a:t>
            </a:r>
            <a:r>
              <a:rPr lang="en-US" sz="3200" b="1" dirty="0">
                <a:solidFill>
                  <a:srgbClr val="002060"/>
                </a:solidFill>
              </a:rPr>
              <a:t>I</a:t>
            </a:r>
            <a:r>
              <a:rPr lang="en-US" sz="3200" b="1" dirty="0">
                <a:solidFill>
                  <a:srgbClr val="C00000"/>
                </a:solidFill>
              </a:rPr>
              <a:t>ndex (</a:t>
            </a:r>
            <a:r>
              <a:rPr lang="en-US" sz="3200" b="1" dirty="0">
                <a:solidFill>
                  <a:srgbClr val="002060"/>
                </a:solidFill>
              </a:rPr>
              <a:t>TSI</a:t>
            </a:r>
            <a:r>
              <a:rPr lang="en-US" sz="3200" b="1" dirty="0">
                <a:solidFill>
                  <a:srgbClr val="C00000"/>
                </a:solidFill>
              </a:rPr>
              <a:t>):</a:t>
            </a:r>
            <a:r>
              <a:rPr lang="en-US" sz="3200" dirty="0">
                <a:latin typeface="Symbol" panose="05050102010706020507" pitchFamily="18" charset="2"/>
              </a:rPr>
              <a:t> </a:t>
            </a:r>
            <a:r>
              <a:rPr lang="en-US" sz="3200" b="1" dirty="0">
                <a:solidFill>
                  <a:schemeClr val="tx1"/>
                </a:solidFill>
                <a:latin typeface="Symbol" panose="05050102010706020507" pitchFamily="18" charset="2"/>
              </a:rPr>
              <a:t>F</a:t>
            </a:r>
            <a:endParaRPr lang="en-US" sz="3200" b="1"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66902"/>
                <a:ext cx="6705600" cy="4724400"/>
              </a:xfrm>
            </p:spPr>
            <p:txBody>
              <a:bodyPr/>
              <a:lstStyle/>
              <a:p>
                <a:r>
                  <a:rPr lang="en-US" sz="3200" dirty="0">
                    <a:solidFill>
                      <a:srgbClr val="000C10"/>
                    </a:solidFill>
                    <a:latin typeface="Symbol" panose="05050102010706020507" pitchFamily="18" charset="2"/>
                  </a:rPr>
                  <a:t>F</a:t>
                </a:r>
                <a14:m>
                  <m:oMath xmlns:m="http://schemas.openxmlformats.org/officeDocument/2006/math">
                    <m:r>
                      <a:rPr lang="en-US" sz="3200" b="0" i="1" smtClean="0">
                        <a:solidFill>
                          <a:srgbClr val="000C10"/>
                        </a:solidFill>
                        <a:latin typeface="Cambria Math" panose="02040503050406030204" pitchFamily="18" charset="0"/>
                      </a:rPr>
                      <m:t>=</m:t>
                    </m:r>
                    <m:r>
                      <a:rPr lang="en-US" sz="3200" b="0" i="1" smtClean="0">
                        <a:solidFill>
                          <a:srgbClr val="000C10"/>
                        </a:solidFill>
                        <a:latin typeface="Cambria Math" panose="02040503050406030204" pitchFamily="18" charset="0"/>
                      </a:rPr>
                      <m:t>𝑓</m:t>
                    </m:r>
                    <m:d>
                      <m:dPr>
                        <m:begChr m:val="["/>
                        <m:endChr m:val="]"/>
                        <m:ctrlPr>
                          <a:rPr lang="en-US" sz="3200" b="0" i="1" smtClean="0">
                            <a:solidFill>
                              <a:srgbClr val="000C10"/>
                            </a:solidFill>
                            <a:latin typeface="Cambria Math" panose="02040503050406030204" pitchFamily="18" charset="0"/>
                          </a:rPr>
                        </m:ctrlPr>
                      </m:dPr>
                      <m:e>
                        <m:f>
                          <m:fPr>
                            <m:ctrlPr>
                              <a:rPr lang="en-US" sz="3200" b="0" i="1" smtClean="0">
                                <a:solidFill>
                                  <a:srgbClr val="000C10"/>
                                </a:solidFill>
                                <a:latin typeface="Cambria Math" panose="02040503050406030204" pitchFamily="18" charset="0"/>
                              </a:rPr>
                            </m:ctrlPr>
                          </m:fPr>
                          <m:num>
                            <m:r>
                              <a:rPr lang="en-US" sz="3200" b="0" i="1" smtClean="0">
                                <a:solidFill>
                                  <a:srgbClr val="000C10"/>
                                </a:solidFill>
                                <a:latin typeface="Cambria Math" panose="02040503050406030204" pitchFamily="18" charset="0"/>
                              </a:rPr>
                              <m:t>𝑊</m:t>
                            </m:r>
                            <m:r>
                              <a:rPr lang="en-US" sz="3200" b="0" i="1" smtClean="0">
                                <a:solidFill>
                                  <a:srgbClr val="000C10"/>
                                </a:solidFill>
                                <a:latin typeface="Cambria Math" panose="02040503050406030204" pitchFamily="18" charset="0"/>
                              </a:rPr>
                              <m:t>−</m:t>
                            </m:r>
                            <m:sSub>
                              <m:sSubPr>
                                <m:ctrlPr>
                                  <a:rPr lang="en-US" sz="3200" b="0" i="1" smtClean="0">
                                    <a:solidFill>
                                      <a:srgbClr val="000C10"/>
                                    </a:solidFill>
                                    <a:latin typeface="Cambria Math" panose="02040503050406030204" pitchFamily="18" charset="0"/>
                                  </a:rPr>
                                </m:ctrlPr>
                              </m:sSubPr>
                              <m:e>
                                <m:r>
                                  <a:rPr lang="en-US" sz="3200" b="0" i="1" smtClean="0">
                                    <a:solidFill>
                                      <a:srgbClr val="000C10"/>
                                    </a:solidFill>
                                    <a:latin typeface="Cambria Math" panose="02040503050406030204" pitchFamily="18" charset="0"/>
                                  </a:rPr>
                                  <m:t>𝑊</m:t>
                                </m:r>
                              </m:e>
                              <m:sub>
                                <m:r>
                                  <a:rPr lang="en-US" sz="3200" b="0" i="1" smtClean="0">
                                    <a:solidFill>
                                      <a:srgbClr val="000C10"/>
                                    </a:solidFill>
                                    <a:latin typeface="Cambria Math" panose="02040503050406030204" pitchFamily="18" charset="0"/>
                                  </a:rPr>
                                  <m:t>𝑜</m:t>
                                </m:r>
                              </m:sub>
                            </m:sSub>
                          </m:num>
                          <m:den>
                            <m:r>
                              <a:rPr lang="en-US" sz="3200" b="0" i="1" smtClean="0">
                                <a:solidFill>
                                  <a:srgbClr val="000C10"/>
                                </a:solidFill>
                                <a:latin typeface="Cambria Math" panose="02040503050406030204" pitchFamily="18" charset="0"/>
                              </a:rPr>
                              <m:t>𝑊</m:t>
                            </m:r>
                          </m:den>
                        </m:f>
                      </m:e>
                    </m:d>
                    <m:r>
                      <a:rPr lang="en-US" sz="3200" b="0" i="0" smtClean="0">
                        <a:solidFill>
                          <a:srgbClr val="000C10"/>
                        </a:solidFill>
                        <a:latin typeface="Cambria Math" panose="02040503050406030204" pitchFamily="18" charset="0"/>
                      </a:rPr>
                      <m:t>=</m:t>
                    </m:r>
                    <m:r>
                      <a:rPr lang="en-US" sz="3200" i="1">
                        <a:solidFill>
                          <a:srgbClr val="000C10"/>
                        </a:solidFill>
                        <a:latin typeface="Cambria Math" panose="02040503050406030204" pitchFamily="18" charset="0"/>
                      </a:rPr>
                      <m:t>[1−</m:t>
                    </m:r>
                    <m:sSup>
                      <m:sSupPr>
                        <m:ctrlPr>
                          <a:rPr lang="en-US" sz="3200" i="1">
                            <a:solidFill>
                              <a:srgbClr val="000C10"/>
                            </a:solidFill>
                            <a:latin typeface="Cambria Math" panose="02040503050406030204" pitchFamily="18" charset="0"/>
                          </a:rPr>
                        </m:ctrlPr>
                      </m:sSupPr>
                      <m:e>
                        <m:r>
                          <a:rPr lang="en-US" sz="3200" i="1">
                            <a:solidFill>
                              <a:srgbClr val="000C10"/>
                            </a:solidFill>
                            <a:latin typeface="Cambria Math" panose="02040503050406030204" pitchFamily="18" charset="0"/>
                          </a:rPr>
                          <m:t>𝑒</m:t>
                        </m:r>
                      </m:e>
                      <m:sup>
                        <m:r>
                          <a:rPr lang="en-US" sz="3200" i="1">
                            <a:solidFill>
                              <a:srgbClr val="000C10"/>
                            </a:solidFill>
                            <a:latin typeface="Cambria Math" panose="02040503050406030204" pitchFamily="18" charset="0"/>
                          </a:rPr>
                          <m:t>−</m:t>
                        </m:r>
                        <m:f>
                          <m:fPr>
                            <m:ctrlPr>
                              <a:rPr lang="en-US" sz="3200" i="1">
                                <a:solidFill>
                                  <a:srgbClr val="000C10"/>
                                </a:solidFill>
                                <a:latin typeface="Cambria Math" panose="02040503050406030204" pitchFamily="18" charset="0"/>
                              </a:rPr>
                            </m:ctrlPr>
                          </m:fPr>
                          <m:num>
                            <m:r>
                              <a:rPr lang="en-US" sz="3200" i="1">
                                <a:solidFill>
                                  <a:srgbClr val="000C10"/>
                                </a:solidFill>
                                <a:latin typeface="Cambria Math" panose="02040503050406030204" pitchFamily="18" charset="0"/>
                              </a:rPr>
                              <m:t>(</m:t>
                            </m:r>
                            <m:r>
                              <a:rPr lang="en-US" sz="3200" i="1">
                                <a:solidFill>
                                  <a:srgbClr val="000C10"/>
                                </a:solidFill>
                                <a:latin typeface="Cambria Math" panose="02040503050406030204" pitchFamily="18" charset="0"/>
                              </a:rPr>
                              <m:t>𝑠</m:t>
                            </m:r>
                            <m:r>
                              <a:rPr lang="en-US" sz="3200" i="1">
                                <a:solidFill>
                                  <a:srgbClr val="000C10"/>
                                </a:solidFill>
                                <a:latin typeface="Cambria Math" panose="02040503050406030204" pitchFamily="18" charset="0"/>
                              </a:rPr>
                              <m:t>−</m:t>
                            </m:r>
                            <m:sSub>
                              <m:sSubPr>
                                <m:ctrlPr>
                                  <a:rPr lang="en-US" sz="3200" i="1">
                                    <a:solidFill>
                                      <a:srgbClr val="000C10"/>
                                    </a:solidFill>
                                    <a:latin typeface="Cambria Math" panose="02040503050406030204" pitchFamily="18" charset="0"/>
                                  </a:rPr>
                                </m:ctrlPr>
                              </m:sSubPr>
                              <m:e>
                                <m:r>
                                  <a:rPr lang="en-US" sz="3200" i="1">
                                    <a:solidFill>
                                      <a:srgbClr val="000C10"/>
                                    </a:solidFill>
                                    <a:latin typeface="Cambria Math" panose="02040503050406030204" pitchFamily="18" charset="0"/>
                                  </a:rPr>
                                  <m:t>𝑠</m:t>
                                </m:r>
                              </m:e>
                              <m:sub>
                                <m:r>
                                  <a:rPr lang="en-US" sz="3200" i="1">
                                    <a:solidFill>
                                      <a:srgbClr val="000C10"/>
                                    </a:solidFill>
                                    <a:latin typeface="Cambria Math" panose="02040503050406030204" pitchFamily="18" charset="0"/>
                                  </a:rPr>
                                  <m:t>𝑜</m:t>
                                </m:r>
                              </m:sub>
                            </m:sSub>
                            <m:r>
                              <a:rPr lang="en-US" sz="3200" i="1">
                                <a:solidFill>
                                  <a:srgbClr val="000C10"/>
                                </a:solidFill>
                                <a:latin typeface="Cambria Math" panose="02040503050406030204" pitchFamily="18" charset="0"/>
                              </a:rPr>
                              <m:t>)</m:t>
                            </m:r>
                            <m:sSub>
                              <m:sSubPr>
                                <m:ctrlPr>
                                  <a:rPr lang="en-US" sz="3200" i="1">
                                    <a:solidFill>
                                      <a:srgbClr val="000C10"/>
                                    </a:solidFill>
                                    <a:latin typeface="Cambria Math" panose="02040503050406030204" pitchFamily="18" charset="0"/>
                                  </a:rPr>
                                </m:ctrlPr>
                              </m:sSubPr>
                              <m:e>
                                <m:r>
                                  <a:rPr lang="en-US" sz="3200" i="1">
                                    <a:solidFill>
                                      <a:srgbClr val="000C10"/>
                                    </a:solidFill>
                                    <a:latin typeface="Cambria Math" panose="02040503050406030204" pitchFamily="18" charset="0"/>
                                  </a:rPr>
                                  <m:t>𝑚</m:t>
                                </m:r>
                              </m:e>
                              <m:sub>
                                <m:r>
                                  <a:rPr lang="en-US" sz="3200" i="1">
                                    <a:solidFill>
                                      <a:srgbClr val="000C10"/>
                                    </a:solidFill>
                                    <a:latin typeface="Cambria Math" panose="02040503050406030204" pitchFamily="18" charset="0"/>
                                  </a:rPr>
                                  <m:t>𝑠</m:t>
                                </m:r>
                              </m:sub>
                            </m:sSub>
                          </m:num>
                          <m:den>
                            <m:r>
                              <a:rPr lang="en-US" sz="3200" i="1">
                                <a:solidFill>
                                  <a:srgbClr val="000C10"/>
                                </a:solidFill>
                                <a:latin typeface="Cambria Math" panose="02040503050406030204" pitchFamily="18" charset="0"/>
                              </a:rPr>
                              <m:t>𝑘</m:t>
                            </m:r>
                            <m:sSub>
                              <m:sSubPr>
                                <m:ctrlPr>
                                  <a:rPr lang="en-US" sz="3200" i="1">
                                    <a:solidFill>
                                      <a:srgbClr val="000C10"/>
                                    </a:solidFill>
                                    <a:latin typeface="Cambria Math" panose="02040503050406030204" pitchFamily="18" charset="0"/>
                                  </a:rPr>
                                </m:ctrlPr>
                              </m:sSubPr>
                              <m:e>
                                <m:r>
                                  <a:rPr lang="en-US" sz="3200" i="1">
                                    <a:solidFill>
                                      <a:srgbClr val="000C10"/>
                                    </a:solidFill>
                                    <a:latin typeface="Cambria Math" panose="02040503050406030204" pitchFamily="18" charset="0"/>
                                  </a:rPr>
                                  <m:t>𝑁</m:t>
                                </m:r>
                              </m:e>
                              <m:sub>
                                <m:r>
                                  <a:rPr lang="en-US" sz="3200" i="1">
                                    <a:solidFill>
                                      <a:srgbClr val="000C10"/>
                                    </a:solidFill>
                                    <a:latin typeface="Cambria Math" panose="02040503050406030204" pitchFamily="18" charset="0"/>
                                  </a:rPr>
                                  <m:t>𝑜</m:t>
                                </m:r>
                              </m:sub>
                            </m:sSub>
                          </m:den>
                        </m:f>
                      </m:sup>
                    </m:sSup>
                  </m:oMath>
                </a14:m>
                <a:r>
                  <a:rPr lang="en-US" sz="3200" dirty="0">
                    <a:solidFill>
                      <a:srgbClr val="000C10"/>
                    </a:solidFill>
                  </a:rPr>
                  <a:t>]</a:t>
                </a:r>
              </a:p>
              <a:p>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66902"/>
                <a:ext cx="6705600" cy="4724400"/>
              </a:xfrm>
              <a:blipFill>
                <a:blip r:embed="rId2"/>
                <a:stretch>
                  <a:fillRect l="-209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819402"/>
            <a:ext cx="5029200" cy="3771900"/>
          </a:xfrm>
          <a:prstGeom prst="rect">
            <a:avLst/>
          </a:prstGeom>
        </p:spPr>
      </p:pic>
      <p:sp>
        <p:nvSpPr>
          <p:cNvPr id="5" name="TextBox 4"/>
          <p:cNvSpPr txBox="1"/>
          <p:nvPr/>
        </p:nvSpPr>
        <p:spPr>
          <a:xfrm>
            <a:off x="5628640" y="3581400"/>
            <a:ext cx="3505200" cy="1815882"/>
          </a:xfrm>
          <a:prstGeom prst="rect">
            <a:avLst/>
          </a:prstGeom>
          <a:noFill/>
        </p:spPr>
        <p:txBody>
          <a:bodyPr wrap="square" rtlCol="0">
            <a:spAutoFit/>
          </a:bodyPr>
          <a:lstStyle/>
          <a:p>
            <a:r>
              <a:rPr lang="en-US" sz="2800" b="1" dirty="0">
                <a:solidFill>
                  <a:srgbClr val="FF0000"/>
                </a:solidFill>
              </a:rPr>
              <a:t>TSI is the normalized form of the second law of thermodynamics. </a:t>
            </a:r>
          </a:p>
        </p:txBody>
      </p:sp>
    </p:spTree>
    <p:extLst>
      <p:ext uri="{BB962C8B-B14F-4D97-AF65-F5344CB8AC3E}">
        <p14:creationId xmlns:p14="http://schemas.microsoft.com/office/powerpoint/2010/main" val="2494445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 y="990600"/>
            <a:ext cx="9035796" cy="990600"/>
          </a:xfrm>
        </p:spPr>
        <p:txBody>
          <a:bodyPr>
            <a:noAutofit/>
          </a:bodyPr>
          <a:lstStyle/>
          <a:p>
            <a:r>
              <a:rPr lang="en-US" sz="3200" b="1" dirty="0">
                <a:solidFill>
                  <a:srgbClr val="002060"/>
                </a:solidFill>
              </a:rPr>
              <a:t>Laws of Unified Mechanics Theory</a:t>
            </a:r>
            <a:br>
              <a:rPr lang="en-US" sz="2800" b="1" dirty="0">
                <a:solidFill>
                  <a:srgbClr val="FF0000"/>
                </a:solidFill>
              </a:rPr>
            </a:br>
            <a:endParaRPr lang="en-US" sz="2800"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5196" y="1752600"/>
                <a:ext cx="8610600" cy="4953000"/>
              </a:xfrm>
            </p:spPr>
            <p:txBody>
              <a:bodyPr>
                <a:normAutofit fontScale="92500"/>
              </a:bodyPr>
              <a:lstStyle/>
              <a:p>
                <a:r>
                  <a:rPr lang="en-US" sz="2800" b="1" dirty="0">
                    <a:solidFill>
                      <a:srgbClr val="FF0000"/>
                    </a:solidFill>
                  </a:rPr>
                  <a:t>Second Law of Unified Mechanics Theory</a:t>
                </a:r>
              </a:p>
              <a:p>
                <a:endParaRPr lang="en-US" dirty="0"/>
              </a:p>
              <a:p>
                <a14:m>
                  <m:oMath xmlns:m="http://schemas.openxmlformats.org/officeDocument/2006/math">
                    <m:d>
                      <m:dPr>
                        <m:ctrlPr>
                          <a:rPr lang="en-US" sz="4000" b="1" i="1">
                            <a:latin typeface="Cambria Math" panose="02040503050406030204" pitchFamily="18" charset="0"/>
                          </a:rPr>
                        </m:ctrlPr>
                      </m:dPr>
                      <m:e>
                        <m:r>
                          <a:rPr lang="en-US" sz="4000" b="1" i="1">
                            <a:latin typeface="Cambria Math" panose="02040503050406030204" pitchFamily="18" charset="0"/>
                          </a:rPr>
                          <m:t>𝟏</m:t>
                        </m:r>
                        <m:r>
                          <a:rPr lang="en-US" sz="4000" b="1" i="1">
                            <a:latin typeface="Cambria Math" panose="02040503050406030204" pitchFamily="18" charset="0"/>
                          </a:rPr>
                          <m:t>−</m:t>
                        </m:r>
                        <m:r>
                          <a:rPr lang="en-US" sz="4000" b="1" i="1">
                            <a:latin typeface="Cambria Math" panose="02040503050406030204" pitchFamily="18" charset="0"/>
                          </a:rPr>
                          <m:t>𝜱</m:t>
                        </m:r>
                      </m:e>
                    </m:d>
                    <m:r>
                      <a:rPr lang="en-US" sz="4000" b="1" i="1">
                        <a:latin typeface="Cambria Math" panose="02040503050406030204" pitchFamily="18" charset="0"/>
                      </a:rPr>
                      <m:t>𝑭</m:t>
                    </m:r>
                    <m:r>
                      <a:rPr lang="en-US" sz="4000" b="1" i="1" smtClean="0">
                        <a:latin typeface="Cambria Math" panose="02040503050406030204" pitchFamily="18" charset="0"/>
                      </a:rPr>
                      <m:t>𝒅𝒕</m:t>
                    </m:r>
                    <m:r>
                      <a:rPr lang="en-US" sz="4000" b="1" i="1">
                        <a:latin typeface="Cambria Math" panose="02040503050406030204" pitchFamily="18" charset="0"/>
                      </a:rPr>
                      <m:t>=</m:t>
                    </m:r>
                    <m:r>
                      <a:rPr lang="en-US" sz="4000" b="1" i="1">
                        <a:solidFill>
                          <a:srgbClr val="666666"/>
                        </a:solidFill>
                        <a:latin typeface="Cambria Math" panose="02040503050406030204" pitchFamily="18" charset="0"/>
                      </a:rPr>
                      <m:t>𝒅</m:t>
                    </m:r>
                    <m:r>
                      <a:rPr lang="en-US" sz="4000" b="1" i="1">
                        <a:solidFill>
                          <a:srgbClr val="666666"/>
                        </a:solidFill>
                        <a:latin typeface="Cambria Math" panose="02040503050406030204" pitchFamily="18" charset="0"/>
                      </a:rPr>
                      <m:t>(</m:t>
                    </m:r>
                    <m:r>
                      <a:rPr lang="en-US" sz="4000" b="1" i="1">
                        <a:solidFill>
                          <a:srgbClr val="666666"/>
                        </a:solidFill>
                        <a:latin typeface="Cambria Math" panose="02040503050406030204" pitchFamily="18" charset="0"/>
                      </a:rPr>
                      <m:t>𝒎𝒗</m:t>
                    </m:r>
                    <m:r>
                      <a:rPr lang="en-US" sz="4000" b="1" i="1">
                        <a:solidFill>
                          <a:srgbClr val="666666"/>
                        </a:solidFill>
                        <a:latin typeface="Cambria Math" panose="02040503050406030204" pitchFamily="18" charset="0"/>
                      </a:rPr>
                      <m:t>)</m:t>
                    </m:r>
                  </m:oMath>
                </a14:m>
                <a:endParaRPr lang="en-US" sz="4000" dirty="0"/>
              </a:p>
              <a:p>
                <a:r>
                  <a:rPr lang="en-US" sz="2000" b="1" i="1" dirty="0">
                    <a:solidFill>
                      <a:srgbClr val="000C10"/>
                    </a:solidFill>
                  </a:rPr>
                  <a:t>Initial impulse dissipates according to the second law of thermodynamics along the TSI axis.</a:t>
                </a:r>
              </a:p>
              <a:p>
                <a:endParaRPr lang="en-US" b="1" i="1" dirty="0"/>
              </a:p>
              <a:p>
                <a:r>
                  <a:rPr lang="en-US" sz="2800" b="1" dirty="0">
                    <a:solidFill>
                      <a:srgbClr val="FF0000"/>
                    </a:solidFill>
                  </a:rPr>
                  <a:t>Third Law of Unified Mechanics Theory</a:t>
                </a:r>
              </a:p>
              <a:p>
                <a:endParaRPr lang="en-US" dirty="0"/>
              </a:p>
              <a:p>
                <a14:m>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𝑭</m:t>
                        </m:r>
                      </m:e>
                      <m:sub>
                        <m:r>
                          <a:rPr lang="en-US" sz="4000" b="1" i="1" smtClean="0">
                            <a:latin typeface="Cambria Math" panose="02040503050406030204" pitchFamily="18" charset="0"/>
                          </a:rPr>
                          <m:t>𝟏𝟐</m:t>
                        </m:r>
                      </m:sub>
                    </m:sSub>
                    <m:r>
                      <a:rPr lang="en-US" sz="4000" b="1" i="1">
                        <a:latin typeface="Cambria Math" panose="02040503050406030204" pitchFamily="18" charset="0"/>
                      </a:rPr>
                      <m:t>=</m:t>
                    </m:r>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𝑭</m:t>
                        </m:r>
                      </m:e>
                      <m:sub>
                        <m:r>
                          <a:rPr lang="en-US" sz="4000" b="1" i="1" smtClean="0">
                            <a:latin typeface="Cambria Math" panose="02040503050406030204" pitchFamily="18" charset="0"/>
                          </a:rPr>
                          <m:t>𝟐𝟏</m:t>
                        </m:r>
                      </m:sub>
                    </m:sSub>
                    <m:r>
                      <a:rPr lang="en-US" sz="4000" b="1" i="1" smtClean="0">
                        <a:latin typeface="Cambria Math" panose="02040503050406030204" pitchFamily="18" charset="0"/>
                      </a:rPr>
                      <m:t>=</m:t>
                    </m:r>
                    <m:f>
                      <m:fPr>
                        <m:ctrlPr>
                          <a:rPr lang="en-US" sz="4000" b="1" i="1" smtClean="0">
                            <a:latin typeface="Cambria Math" panose="02040503050406030204" pitchFamily="18" charset="0"/>
                          </a:rPr>
                        </m:ctrlPr>
                      </m:fPr>
                      <m:num>
                        <m:r>
                          <a:rPr lang="en-US" sz="4000" b="1" i="1" smtClean="0">
                            <a:latin typeface="Cambria Math" panose="02040503050406030204" pitchFamily="18" charset="0"/>
                          </a:rPr>
                          <m:t>𝒅</m:t>
                        </m:r>
                        <m:d>
                          <m:dPr>
                            <m:ctrlPr>
                              <a:rPr lang="en-US" sz="4000" b="1" i="1" smtClean="0">
                                <a:latin typeface="Cambria Math" panose="02040503050406030204" pitchFamily="18" charset="0"/>
                              </a:rPr>
                            </m:ctrlPr>
                          </m:dPr>
                          <m:e>
                            <m:sSub>
                              <m:sSubPr>
                                <m:ctrlPr>
                                  <a:rPr lang="en-US" sz="4000" b="1" i="1">
                                    <a:latin typeface="Cambria Math" panose="02040503050406030204" pitchFamily="18" charset="0"/>
                                  </a:rPr>
                                </m:ctrlPr>
                              </m:sSubPr>
                              <m:e>
                                <m:f>
                                  <m:fPr>
                                    <m:ctrlPr>
                                      <a:rPr lang="en-US" sz="4000" b="1" i="1">
                                        <a:latin typeface="Cambria Math" panose="02040503050406030204" pitchFamily="18" charset="0"/>
                                      </a:rPr>
                                    </m:ctrlPr>
                                  </m:fPr>
                                  <m:num>
                                    <m:r>
                                      <a:rPr lang="en-US" sz="4000" b="1" i="1">
                                        <a:latin typeface="Cambria Math" panose="02040503050406030204" pitchFamily="18" charset="0"/>
                                      </a:rPr>
                                      <m:t>𝟏</m:t>
                                    </m:r>
                                  </m:num>
                                  <m:den>
                                    <m:r>
                                      <a:rPr lang="en-US" sz="4000" b="1" i="1">
                                        <a:latin typeface="Cambria Math" panose="02040503050406030204" pitchFamily="18" charset="0"/>
                                      </a:rPr>
                                      <m:t>𝟐</m:t>
                                    </m:r>
                                  </m:den>
                                </m:f>
                                <m:r>
                                  <a:rPr lang="en-US" sz="4000" b="1" i="1">
                                    <a:latin typeface="Cambria Math" panose="02040503050406030204" pitchFamily="18" charset="0"/>
                                  </a:rPr>
                                  <m:t>[</m:t>
                                </m:r>
                                <m:r>
                                  <a:rPr lang="en-US" sz="4000" b="1" i="1">
                                    <a:latin typeface="Cambria Math" panose="02040503050406030204" pitchFamily="18" charset="0"/>
                                  </a:rPr>
                                  <m:t>𝒌</m:t>
                                </m:r>
                              </m:e>
                              <m:sub>
                                <m:r>
                                  <a:rPr lang="en-US" sz="4000" b="1" i="1">
                                    <a:latin typeface="Cambria Math" panose="02040503050406030204" pitchFamily="18" charset="0"/>
                                  </a:rPr>
                                  <m:t>𝟐𝟏</m:t>
                                </m:r>
                              </m:sub>
                            </m:sSub>
                            <m:r>
                              <a:rPr lang="en-US" sz="4000" b="1" i="1">
                                <a:latin typeface="Cambria Math" panose="02040503050406030204" pitchFamily="18" charset="0"/>
                              </a:rPr>
                              <m:t>(</m:t>
                            </m:r>
                            <m:r>
                              <a:rPr lang="en-US" sz="4000" b="1" i="1">
                                <a:latin typeface="Cambria Math" panose="02040503050406030204" pitchFamily="18" charset="0"/>
                              </a:rPr>
                              <m:t>𝟏</m:t>
                            </m:r>
                            <m:r>
                              <a:rPr lang="en-US" sz="4000" b="1" i="1">
                                <a:latin typeface="Cambria Math" panose="02040503050406030204" pitchFamily="18" charset="0"/>
                              </a:rPr>
                              <m:t>−</m:t>
                            </m:r>
                            <m:r>
                              <a:rPr lang="en-US" sz="4000" b="1" i="1">
                                <a:latin typeface="Cambria Math" panose="02040503050406030204" pitchFamily="18" charset="0"/>
                              </a:rPr>
                              <m:t>𝜱</m:t>
                            </m:r>
                            <m:r>
                              <a:rPr lang="en-US" sz="4000" b="1" i="1">
                                <a:latin typeface="Cambria Math" panose="02040503050406030204" pitchFamily="18" charset="0"/>
                              </a:rPr>
                              <m:t>)]</m:t>
                            </m:r>
                            <m:sSubSup>
                              <m:sSubSupPr>
                                <m:ctrlPr>
                                  <a:rPr lang="en-US" sz="4000" b="1" i="1" smtClean="0">
                                    <a:latin typeface="Cambria Math" panose="02040503050406030204" pitchFamily="18" charset="0"/>
                                  </a:rPr>
                                </m:ctrlPr>
                              </m:sSubSupPr>
                              <m:e>
                                <m:r>
                                  <a:rPr lang="en-US" sz="4000" b="1" i="1" smtClean="0">
                                    <a:latin typeface="Cambria Math" panose="02040503050406030204" pitchFamily="18" charset="0"/>
                                  </a:rPr>
                                  <m:t>𝒖</m:t>
                                </m:r>
                              </m:e>
                              <m:sub>
                                <m:r>
                                  <a:rPr lang="en-US" sz="4000" b="1" i="1" smtClean="0">
                                    <a:latin typeface="Cambria Math" panose="02040503050406030204" pitchFamily="18" charset="0"/>
                                  </a:rPr>
                                  <m:t>𝟐𝟏</m:t>
                                </m:r>
                              </m:sub>
                              <m:sup>
                                <m:r>
                                  <a:rPr lang="en-US" sz="4000" b="1" i="1" smtClean="0">
                                    <a:latin typeface="Cambria Math" panose="02040503050406030204" pitchFamily="18" charset="0"/>
                                  </a:rPr>
                                  <m:t>𝟐</m:t>
                                </m:r>
                              </m:sup>
                            </m:sSubSup>
                          </m:e>
                        </m:d>
                      </m:num>
                      <m:den>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𝒅𝒖</m:t>
                            </m:r>
                          </m:e>
                          <m:sub>
                            <m:r>
                              <a:rPr lang="en-US" sz="4000" b="1" i="1" smtClean="0">
                                <a:latin typeface="Cambria Math" panose="02040503050406030204" pitchFamily="18" charset="0"/>
                              </a:rPr>
                              <m:t>𝟐𝟏</m:t>
                            </m:r>
                          </m:sub>
                        </m:sSub>
                      </m:den>
                    </m:f>
                  </m:oMath>
                </a14:m>
                <a:endParaRPr lang="en-US" dirty="0"/>
              </a:p>
              <a:p>
                <a:r>
                  <a:rPr lang="en-US" sz="2200" b="1" i="1" dirty="0">
                    <a:solidFill>
                      <a:srgbClr val="000C10"/>
                    </a:solidFill>
                  </a:rPr>
                  <a:t>The initial reaction’s composition will change over time according to the second law of thermodynamics and along TSI axis.</a:t>
                </a:r>
                <a:endParaRPr lang="en-US" b="1" dirty="0">
                  <a:solidFill>
                    <a:srgbClr val="000C1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5196" y="1752600"/>
                <a:ext cx="8610600" cy="4953000"/>
              </a:xfrm>
              <a:blipFill>
                <a:blip r:embed="rId2"/>
                <a:stretch>
                  <a:fillRect l="-1133" t="-2094" r="-1416"/>
                </a:stretch>
              </a:blipFill>
            </p:spPr>
            <p:txBody>
              <a:bodyPr/>
              <a:lstStyle/>
              <a:p>
                <a:r>
                  <a:rPr lang="en-US">
                    <a:noFill/>
                  </a:rPr>
                  <a:t> </a:t>
                </a:r>
              </a:p>
            </p:txBody>
          </p:sp>
        </mc:Fallback>
      </mc:AlternateContent>
    </p:spTree>
    <p:extLst>
      <p:ext uri="{BB962C8B-B14F-4D97-AF65-F5344CB8AC3E}">
        <p14:creationId xmlns:p14="http://schemas.microsoft.com/office/powerpoint/2010/main" val="162498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15" y="790540"/>
            <a:ext cx="9301600" cy="868430"/>
          </a:xfrm>
        </p:spPr>
        <p:txBody>
          <a:bodyPr>
            <a:noAutofit/>
          </a:bodyPr>
          <a:lstStyle/>
          <a:p>
            <a:r>
              <a:rPr lang="en-US" sz="3200" b="1" dirty="0">
                <a:solidFill>
                  <a:srgbClr val="FF0000"/>
                </a:solidFill>
              </a:rPr>
              <a:t>Coordinates in Unified Mechanics Theory</a:t>
            </a:r>
          </a:p>
        </p:txBody>
      </p:sp>
      <p:sp>
        <p:nvSpPr>
          <p:cNvPr id="3" name="TextBox 2"/>
          <p:cNvSpPr txBox="1"/>
          <p:nvPr/>
        </p:nvSpPr>
        <p:spPr>
          <a:xfrm>
            <a:off x="407108" y="2309041"/>
            <a:ext cx="7912697" cy="4267200"/>
          </a:xfrm>
          <a:prstGeom prst="rect">
            <a:avLst/>
          </a:prstGeom>
          <a:noFill/>
        </p:spPr>
        <p:txBody>
          <a:bodyPr wrap="square" rtlCol="0">
            <a:spAutoFit/>
          </a:bodyPr>
          <a:lstStyle/>
          <a:p>
            <a:endParaRPr lang="en-US" dirty="0"/>
          </a:p>
        </p:txBody>
      </p:sp>
      <p:grpSp>
        <p:nvGrpSpPr>
          <p:cNvPr id="6" name="Group 2"/>
          <p:cNvGrpSpPr>
            <a:grpSpLocks/>
          </p:cNvGrpSpPr>
          <p:nvPr/>
        </p:nvGrpSpPr>
        <p:grpSpPr bwMode="auto">
          <a:xfrm>
            <a:off x="1447806" y="2209804"/>
            <a:ext cx="6516923" cy="4236856"/>
            <a:chOff x="108279593" y="107997268"/>
            <a:chExt cx="4428423" cy="3357330"/>
          </a:xfrm>
        </p:grpSpPr>
        <p:cxnSp>
          <p:nvCxnSpPr>
            <p:cNvPr id="98307" name="AutoShape 3"/>
            <p:cNvCxnSpPr>
              <a:cxnSpLocks noChangeShapeType="1"/>
            </p:cNvCxnSpPr>
            <p:nvPr/>
          </p:nvCxnSpPr>
          <p:spPr bwMode="auto">
            <a:xfrm flipH="1" flipV="1">
              <a:off x="109624671" y="108051709"/>
              <a:ext cx="6058" cy="1814691"/>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98308" name="AutoShape 4"/>
            <p:cNvCxnSpPr>
              <a:cxnSpLocks noChangeShapeType="1"/>
            </p:cNvCxnSpPr>
            <p:nvPr/>
          </p:nvCxnSpPr>
          <p:spPr bwMode="auto">
            <a:xfrm flipH="1">
              <a:off x="108279593" y="109860351"/>
              <a:ext cx="1345078" cy="1227941"/>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98309" name="AutoShape 5"/>
            <p:cNvCxnSpPr>
              <a:cxnSpLocks noChangeShapeType="1"/>
            </p:cNvCxnSpPr>
            <p:nvPr/>
          </p:nvCxnSpPr>
          <p:spPr bwMode="auto">
            <a:xfrm>
              <a:off x="109630729" y="109860351"/>
              <a:ext cx="1884321" cy="6049"/>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98310" name="AutoShape 6"/>
            <p:cNvCxnSpPr>
              <a:cxnSpLocks noChangeShapeType="1"/>
            </p:cNvCxnSpPr>
            <p:nvPr/>
          </p:nvCxnSpPr>
          <p:spPr bwMode="auto">
            <a:xfrm flipH="1">
              <a:off x="109412609" y="109860351"/>
              <a:ext cx="212062" cy="126423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98311" name="AutoShape 7"/>
            <p:cNvCxnSpPr>
              <a:cxnSpLocks noChangeShapeType="1"/>
            </p:cNvCxnSpPr>
            <p:nvPr/>
          </p:nvCxnSpPr>
          <p:spPr bwMode="auto">
            <a:xfrm flipV="1">
              <a:off x="109624671" y="108880418"/>
              <a:ext cx="1617728" cy="992031"/>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 name="Text Box 8"/>
            <p:cNvSpPr txBox="1">
              <a:spLocks noChangeArrowheads="1"/>
            </p:cNvSpPr>
            <p:nvPr/>
          </p:nvSpPr>
          <p:spPr bwMode="auto">
            <a:xfrm>
              <a:off x="109703436" y="107997268"/>
              <a:ext cx="266592" cy="338742"/>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rPr>
                <a:t>Y</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8" name="Text Box 9"/>
            <p:cNvSpPr txBox="1">
              <a:spLocks noChangeArrowheads="1"/>
            </p:cNvSpPr>
            <p:nvPr/>
          </p:nvSpPr>
          <p:spPr bwMode="auto">
            <a:xfrm>
              <a:off x="108279593" y="111045950"/>
              <a:ext cx="139355" cy="205665"/>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rPr>
                <a:t>Z</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0" name="Text Box 10"/>
            <p:cNvSpPr txBox="1">
              <a:spLocks noChangeArrowheads="1"/>
            </p:cNvSpPr>
            <p:nvPr/>
          </p:nvSpPr>
          <p:spPr bwMode="auto">
            <a:xfrm>
              <a:off x="111555881" y="109884547"/>
              <a:ext cx="193885" cy="302449"/>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rPr>
                <a:t>X</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2" name="Text Box 11"/>
            <p:cNvSpPr txBox="1">
              <a:spLocks noChangeArrowheads="1"/>
            </p:cNvSpPr>
            <p:nvPr/>
          </p:nvSpPr>
          <p:spPr bwMode="auto">
            <a:xfrm>
              <a:off x="109303549" y="111076345"/>
              <a:ext cx="630126" cy="278253"/>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rPr>
                <a:t>Time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5" name="Text Box 12"/>
            <p:cNvSpPr txBox="1">
              <a:spLocks noChangeArrowheads="1"/>
            </p:cNvSpPr>
            <p:nvPr/>
          </p:nvSpPr>
          <p:spPr bwMode="auto">
            <a:xfrm>
              <a:off x="111196192" y="108226012"/>
              <a:ext cx="1511824" cy="477869"/>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rPr>
                <a:t>Thermodynamic State Index (TSI)</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0" name="Text Box 13"/>
            <p:cNvSpPr txBox="1">
              <a:spLocks noChangeArrowheads="1"/>
            </p:cNvSpPr>
            <p:nvPr/>
          </p:nvSpPr>
          <p:spPr bwMode="auto">
            <a:xfrm>
              <a:off x="109424727" y="109648637"/>
              <a:ext cx="139354" cy="235910"/>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Oval 14"/>
            <p:cNvSpPr>
              <a:spLocks noChangeArrowheads="1"/>
            </p:cNvSpPr>
            <p:nvPr/>
          </p:nvSpPr>
          <p:spPr bwMode="auto">
            <a:xfrm>
              <a:off x="110890982" y="109067936"/>
              <a:ext cx="42413" cy="36294"/>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15"/>
            <p:cNvSpPr txBox="1">
              <a:spLocks noChangeArrowheads="1"/>
            </p:cNvSpPr>
            <p:nvPr/>
          </p:nvSpPr>
          <p:spPr bwMode="auto">
            <a:xfrm>
              <a:off x="110636507" y="108836576"/>
              <a:ext cx="348683" cy="267654"/>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en-US" altLang="en-US" sz="1400" dirty="0">
                  <a:solidFill>
                    <a:srgbClr val="000000"/>
                  </a:solidFill>
                  <a:latin typeface="Times New Roman" panose="02020603050405020304" pitchFamily="18" charset="0"/>
                </a:rPr>
                <a:t>0.99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Oval 16"/>
            <p:cNvSpPr>
              <a:spLocks noChangeArrowheads="1"/>
            </p:cNvSpPr>
            <p:nvPr/>
          </p:nvSpPr>
          <p:spPr bwMode="auto">
            <a:xfrm>
              <a:off x="109582258" y="109987380"/>
              <a:ext cx="36354" cy="36293"/>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Oval 17"/>
            <p:cNvSpPr>
              <a:spLocks noChangeArrowheads="1"/>
            </p:cNvSpPr>
            <p:nvPr/>
          </p:nvSpPr>
          <p:spPr bwMode="auto">
            <a:xfrm>
              <a:off x="109424727" y="110937068"/>
              <a:ext cx="36353" cy="36294"/>
            </a:xfrm>
            <a:prstGeom prst="ellipse">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18"/>
            <p:cNvSpPr txBox="1">
              <a:spLocks noChangeArrowheads="1"/>
            </p:cNvSpPr>
            <p:nvPr/>
          </p:nvSpPr>
          <p:spPr bwMode="auto">
            <a:xfrm>
              <a:off x="109630729" y="109896645"/>
              <a:ext cx="593773" cy="223812"/>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rPr>
                <a:t>5 years old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6" name="Text Box 19"/>
            <p:cNvSpPr txBox="1">
              <a:spLocks noChangeArrowheads="1"/>
            </p:cNvSpPr>
            <p:nvPr/>
          </p:nvSpPr>
          <p:spPr bwMode="auto">
            <a:xfrm>
              <a:off x="109503492" y="110840285"/>
              <a:ext cx="757364" cy="248007"/>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rPr>
                <a:t>100 years old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7" name="Text Box 20"/>
            <p:cNvSpPr txBox="1">
              <a:spLocks noChangeArrowheads="1"/>
            </p:cNvSpPr>
            <p:nvPr/>
          </p:nvSpPr>
          <p:spPr bwMode="auto">
            <a:xfrm>
              <a:off x="110713396" y="109253309"/>
              <a:ext cx="740006" cy="459722"/>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rPr>
                <a:t>5 year old</a:t>
              </a:r>
            </a:p>
            <a:p>
              <a:pPr marL="0" marR="0" lvl="0" indent="0" algn="l" defTabSz="914400" rtl="0" eaLnBrk="0" fontAlgn="base" latinLnBrk="0" hangingPunct="0">
                <a:lnSpc>
                  <a:spcPct val="100000"/>
                </a:lnSpc>
                <a:spcBef>
                  <a:spcPct val="0"/>
                </a:spcBef>
                <a:buClrTx/>
                <a:buSzTx/>
                <a:buFontTx/>
                <a:buNone/>
                <a:tabLst/>
              </a:pPr>
              <a:r>
                <a:rPr lang="en-US" altLang="en-US" sz="1400" dirty="0">
                  <a:solidFill>
                    <a:srgbClr val="000000"/>
                  </a:solidFill>
                  <a:latin typeface="Times New Roman" panose="02020603050405020304" pitchFamily="18" charset="0"/>
                </a:rPr>
                <a:t>Stage4 cancer</a:t>
              </a:r>
              <a:endParaRPr kumimoji="0" lang="en-US" altLang="en-US" sz="14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1"/>
            <p:cNvSpPr txBox="1">
              <a:spLocks noChangeArrowheads="1"/>
            </p:cNvSpPr>
            <p:nvPr/>
          </p:nvSpPr>
          <p:spPr bwMode="auto">
            <a:xfrm>
              <a:off x="111333954" y="109251482"/>
              <a:ext cx="880914" cy="344340"/>
            </a:xfrm>
            <a:prstGeom prst="rect">
              <a:avLst/>
            </a:pr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rPr>
                <a:t>100 year old</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98326" name="Picture 22" descr="illustkun-00703-aged-520x5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45737" y="110761648"/>
              <a:ext cx="339298" cy="36293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8327" name="Picture 23" descr="illustkun-00703-aged-520x5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51459" y="108910663"/>
              <a:ext cx="278710" cy="326644"/>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8328" name="Picture 24" descr="boy-clipart-animated-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18444" y="109872449"/>
              <a:ext cx="181767" cy="36293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8329" name="Picture 25" descr="boy-clipart-animated-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03044" y="108965103"/>
              <a:ext cx="139355" cy="26615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9" name="Text Box 2"/>
            <p:cNvSpPr txBox="1">
              <a:spLocks noChangeArrowheads="1"/>
            </p:cNvSpPr>
            <p:nvPr/>
          </p:nvSpPr>
          <p:spPr bwMode="auto">
            <a:xfrm>
              <a:off x="111196192" y="108997583"/>
              <a:ext cx="257210" cy="26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a:ln>
                    <a:noFill/>
                  </a:ln>
                  <a:solidFill>
                    <a:srgbClr val="000000"/>
                  </a:solidFill>
                  <a:effectLst/>
                  <a:latin typeface="Times New Roman" panose="02020603050405020304" pitchFamily="18"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31934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458200" cy="5029200"/>
          </a:xfrm>
        </p:spPr>
        <p:txBody>
          <a:bodyPr>
            <a:normAutofit/>
          </a:bodyPr>
          <a:lstStyle/>
          <a:p>
            <a:r>
              <a:rPr lang="en-US" sz="2400" b="1" dirty="0">
                <a:solidFill>
                  <a:srgbClr val="C00000"/>
                </a:solidFill>
              </a:rPr>
              <a:t>Presentation Outline</a:t>
            </a:r>
          </a:p>
          <a:p>
            <a:endParaRPr lang="en-US" sz="2400" dirty="0"/>
          </a:p>
          <a:p>
            <a:r>
              <a:rPr lang="en-US" sz="2400" dirty="0"/>
              <a:t>I- Objective</a:t>
            </a:r>
          </a:p>
          <a:p>
            <a:r>
              <a:rPr lang="en-US" sz="2400" dirty="0"/>
              <a:t>II- Introduction</a:t>
            </a:r>
          </a:p>
          <a:p>
            <a:r>
              <a:rPr lang="en-US" sz="2400" dirty="0"/>
              <a:t>III- Literature</a:t>
            </a:r>
          </a:p>
          <a:p>
            <a:r>
              <a:rPr lang="en-US" sz="2400" dirty="0"/>
              <a:t>IV- Theory</a:t>
            </a:r>
          </a:p>
          <a:p>
            <a:r>
              <a:rPr lang="en-US" sz="2400"/>
              <a:t>V- Validation</a:t>
            </a:r>
            <a:endParaRPr lang="en-US" sz="2400" dirty="0"/>
          </a:p>
          <a:p>
            <a:r>
              <a:rPr lang="en-US" sz="2400" dirty="0"/>
              <a:t>VI- Conclusions</a:t>
            </a:r>
          </a:p>
        </p:txBody>
      </p:sp>
    </p:spTree>
    <p:extLst>
      <p:ext uri="{BB962C8B-B14F-4D97-AF65-F5344CB8AC3E}">
        <p14:creationId xmlns:p14="http://schemas.microsoft.com/office/powerpoint/2010/main" val="4233314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B146-59DD-41B6-888B-003440E83FDF}"/>
              </a:ext>
            </a:extLst>
          </p:cNvPr>
          <p:cNvSpPr>
            <a:spLocks noGrp="1"/>
          </p:cNvSpPr>
          <p:nvPr>
            <p:ph type="title"/>
          </p:nvPr>
        </p:nvSpPr>
        <p:spPr>
          <a:xfrm>
            <a:off x="414310" y="533400"/>
            <a:ext cx="7886700" cy="868430"/>
          </a:xfrm>
        </p:spPr>
        <p:txBody>
          <a:bodyPr>
            <a:normAutofit/>
          </a:bodyPr>
          <a:lstStyle/>
          <a:p>
            <a:pPr algn="ctr"/>
            <a:r>
              <a:rPr lang="en-US" sz="3200" b="1" dirty="0">
                <a:solidFill>
                  <a:srgbClr val="000C10"/>
                </a:solidFill>
              </a:rPr>
              <a:t>Why is TSI Essential</a:t>
            </a:r>
          </a:p>
        </p:txBody>
      </p:sp>
      <p:sp>
        <p:nvSpPr>
          <p:cNvPr id="3" name="Content Placeholder 2">
            <a:extLst>
              <a:ext uri="{FF2B5EF4-FFF2-40B4-BE49-F238E27FC236}">
                <a16:creationId xmlns:a16="http://schemas.microsoft.com/office/drawing/2014/main" id="{5F913FB0-3E03-4305-BD36-252A4E08AB5C}"/>
              </a:ext>
            </a:extLst>
          </p:cNvPr>
          <p:cNvSpPr>
            <a:spLocks noGrp="1"/>
          </p:cNvSpPr>
          <p:nvPr>
            <p:ph idx="1"/>
          </p:nvPr>
        </p:nvSpPr>
        <p:spPr>
          <a:xfrm>
            <a:off x="414310" y="1676400"/>
            <a:ext cx="7886700" cy="4724400"/>
          </a:xfrm>
        </p:spPr>
        <p:txBody>
          <a:bodyPr>
            <a:normAutofit fontScale="70000" lnSpcReduction="20000"/>
          </a:bodyPr>
          <a:lstStyle/>
          <a:p>
            <a:pPr>
              <a:buFont typeface="Wingdings" panose="05000000000000000000" pitchFamily="2" charset="2"/>
              <a:buChar char="ü"/>
            </a:pPr>
            <a:r>
              <a:rPr lang="en-US" sz="3200" dirty="0">
                <a:solidFill>
                  <a:srgbClr val="000C10"/>
                </a:solidFill>
              </a:rPr>
              <a:t>TSI axis is linearly independent. </a:t>
            </a:r>
          </a:p>
          <a:p>
            <a:pPr marL="0" indent="0">
              <a:buNone/>
            </a:pPr>
            <a:endParaRPr lang="en-US" sz="3200" dirty="0">
              <a:solidFill>
                <a:srgbClr val="000C10"/>
              </a:solidFill>
            </a:endParaRPr>
          </a:p>
          <a:p>
            <a:pPr>
              <a:buFont typeface="Wingdings" panose="05000000000000000000" pitchFamily="2" charset="2"/>
              <a:buChar char="ü"/>
            </a:pPr>
            <a:r>
              <a:rPr lang="en-US" sz="3200" dirty="0">
                <a:solidFill>
                  <a:srgbClr val="000C10"/>
                </a:solidFill>
              </a:rPr>
              <a:t>Space-Time can progress without any change  in TSI axis coordinate, e.g.  at zero Kelvin.</a:t>
            </a:r>
          </a:p>
          <a:p>
            <a:pPr>
              <a:buFont typeface="Wingdings" panose="05000000000000000000" pitchFamily="2" charset="2"/>
              <a:buChar char="ü"/>
            </a:pPr>
            <a:endParaRPr lang="en-US" sz="3200" dirty="0">
              <a:solidFill>
                <a:srgbClr val="000C10"/>
              </a:solidFill>
            </a:endParaRPr>
          </a:p>
          <a:p>
            <a:pPr>
              <a:buFont typeface="Wingdings" panose="05000000000000000000" pitchFamily="2" charset="2"/>
              <a:buChar char="ü"/>
            </a:pPr>
            <a:r>
              <a:rPr lang="en-US" sz="3200" dirty="0">
                <a:solidFill>
                  <a:srgbClr val="000C10"/>
                </a:solidFill>
              </a:rPr>
              <a:t>Space coordinates can change without any change in TSI axis coordinate, e.g. rigid body motion</a:t>
            </a:r>
          </a:p>
          <a:p>
            <a:pPr>
              <a:buFont typeface="Wingdings" panose="05000000000000000000" pitchFamily="2" charset="2"/>
              <a:buChar char="ü"/>
            </a:pPr>
            <a:endParaRPr lang="en-US" sz="3200" dirty="0">
              <a:solidFill>
                <a:srgbClr val="000C10"/>
              </a:solidFill>
            </a:endParaRPr>
          </a:p>
          <a:p>
            <a:pPr>
              <a:buFont typeface="Wingdings" panose="05000000000000000000" pitchFamily="2" charset="2"/>
              <a:buChar char="ü"/>
            </a:pPr>
            <a:r>
              <a:rPr lang="en-US" sz="3200" dirty="0">
                <a:solidFill>
                  <a:srgbClr val="000C10"/>
                </a:solidFill>
              </a:rPr>
              <a:t>But if TSI coordinate changes, Space-Time </a:t>
            </a:r>
            <a:r>
              <a:rPr lang="en-US" sz="3200" b="1" dirty="0">
                <a:solidFill>
                  <a:srgbClr val="000C10"/>
                </a:solidFill>
              </a:rPr>
              <a:t>MUST</a:t>
            </a:r>
            <a:r>
              <a:rPr lang="en-US" sz="3200" dirty="0">
                <a:solidFill>
                  <a:srgbClr val="000C10"/>
                </a:solidFill>
              </a:rPr>
              <a:t> change.  [</a:t>
            </a:r>
            <a:r>
              <a:rPr lang="en-US" sz="3200" b="1" dirty="0">
                <a:solidFill>
                  <a:srgbClr val="000C10"/>
                </a:solidFill>
              </a:rPr>
              <a:t>Entropy is arrow of time, </a:t>
            </a:r>
            <a:r>
              <a:rPr lang="en-US" sz="3200" dirty="0">
                <a:solidFill>
                  <a:srgbClr val="000C10"/>
                </a:solidFill>
              </a:rPr>
              <a:t>Prof. Arthur Eddington]</a:t>
            </a:r>
          </a:p>
          <a:p>
            <a:pPr>
              <a:buFont typeface="Wingdings" panose="05000000000000000000" pitchFamily="2" charset="2"/>
              <a:buChar char="ü"/>
            </a:pPr>
            <a:endParaRPr lang="en-US" sz="3200" dirty="0">
              <a:solidFill>
                <a:srgbClr val="000C10"/>
              </a:solidFill>
            </a:endParaRPr>
          </a:p>
          <a:p>
            <a:pPr>
              <a:buFont typeface="Wingdings" panose="05000000000000000000" pitchFamily="2" charset="2"/>
              <a:buChar char="ü"/>
            </a:pPr>
            <a:r>
              <a:rPr lang="en-US" sz="3200" dirty="0">
                <a:solidFill>
                  <a:srgbClr val="000C10"/>
                </a:solidFill>
              </a:rPr>
              <a:t>TSI coordinate cannot be represented in Space-Time.</a:t>
            </a:r>
          </a:p>
          <a:p>
            <a:pPr>
              <a:buFont typeface="Wingdings" panose="05000000000000000000" pitchFamily="2" charset="2"/>
              <a:buChar char="ü"/>
            </a:pPr>
            <a:endParaRPr lang="en-US" sz="3200" dirty="0">
              <a:solidFill>
                <a:srgbClr val="000C10"/>
              </a:solidFill>
            </a:endParaRPr>
          </a:p>
          <a:p>
            <a:pPr>
              <a:buFont typeface="Wingdings" panose="05000000000000000000" pitchFamily="2" charset="2"/>
              <a:buChar char="ü"/>
            </a:pPr>
            <a:r>
              <a:rPr lang="en-US" sz="3200" dirty="0">
                <a:solidFill>
                  <a:srgbClr val="000C10"/>
                </a:solidFill>
              </a:rPr>
              <a:t>Derivative of Space and Time w.r.t TSI cannot be zero</a:t>
            </a:r>
          </a:p>
        </p:txBody>
      </p:sp>
    </p:spTree>
    <p:extLst>
      <p:ext uri="{BB962C8B-B14F-4D97-AF65-F5344CB8AC3E}">
        <p14:creationId xmlns:p14="http://schemas.microsoft.com/office/powerpoint/2010/main" val="2244472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D9A2-24D3-3EC1-C238-C8DDE96C5A60}"/>
              </a:ext>
            </a:extLst>
          </p:cNvPr>
          <p:cNvSpPr>
            <a:spLocks noGrp="1"/>
          </p:cNvSpPr>
          <p:nvPr>
            <p:ph type="title"/>
          </p:nvPr>
        </p:nvSpPr>
        <p:spPr>
          <a:xfrm>
            <a:off x="425196" y="1316736"/>
            <a:ext cx="8795004" cy="868430"/>
          </a:xfrm>
        </p:spPr>
        <p:txBody>
          <a:bodyPr>
            <a:noAutofit/>
          </a:bodyPr>
          <a:lstStyle/>
          <a:p>
            <a:r>
              <a:rPr lang="en-US" sz="3200" b="1" dirty="0">
                <a:solidFill>
                  <a:srgbClr val="FF0000"/>
                </a:solidFill>
              </a:rPr>
              <a:t>Lagrangian in Unified Mechanics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43E9EB-8247-1E92-586D-5F057C1165BA}"/>
                  </a:ext>
                </a:extLst>
              </p:cNvPr>
              <p:cNvSpPr>
                <a:spLocks noGrp="1"/>
              </p:cNvSpPr>
              <p:nvPr>
                <p:ph idx="1"/>
              </p:nvPr>
            </p:nvSpPr>
            <p:spPr/>
            <p:txBody>
              <a:bodyPr>
                <a:normAutofit/>
              </a:bodyPr>
              <a:lstStyle/>
              <a:p>
                <a14:m>
                  <m:oMath xmlns:m="http://schemas.openxmlformats.org/officeDocument/2006/math">
                    <m:r>
                      <a:rPr lang="en-US" sz="3200" i="1">
                        <a:latin typeface="Cambria Math" panose="02040503050406030204" pitchFamily="18" charset="0"/>
                      </a:rPr>
                      <m:t>ℒ</m:t>
                    </m:r>
                    <m:r>
                      <a:rPr lang="en-US" sz="3200">
                        <a:latin typeface="Cambria Math" panose="02040503050406030204" pitchFamily="18" charset="0"/>
                      </a:rPr>
                      <m:t>=</m:t>
                    </m:r>
                    <m:r>
                      <a:rPr lang="en-US" sz="3200" i="1">
                        <a:latin typeface="Cambria Math" panose="02040503050406030204" pitchFamily="18" charset="0"/>
                      </a:rPr>
                      <m:t>ℒ</m:t>
                    </m:r>
                    <m:r>
                      <a:rPr lang="en-US" sz="3200">
                        <a:latin typeface="Cambria Math" panose="02040503050406030204" pitchFamily="18" charset="0"/>
                      </a:rPr>
                      <m:t>(</m:t>
                    </m:r>
                    <m:r>
                      <m:rPr>
                        <m:sty m:val="p"/>
                      </m:rPr>
                      <a:rPr lang="en-US" sz="3200">
                        <a:latin typeface="Cambria Math" panose="02040503050406030204" pitchFamily="18" charset="0"/>
                      </a:rPr>
                      <m:t>t</m:t>
                    </m:r>
                    <m:r>
                      <a:rPr lang="en-US" sz="3200">
                        <a:latin typeface="Cambria Math" panose="02040503050406030204" pitchFamily="18" charset="0"/>
                      </a:rPr>
                      <m:t>,</m:t>
                    </m:r>
                    <m:r>
                      <m:rPr>
                        <m:sty m:val="p"/>
                      </m:rPr>
                      <a:rPr lang="en-US" sz="3200">
                        <a:latin typeface="Cambria Math" panose="02040503050406030204" pitchFamily="18" charset="0"/>
                      </a:rPr>
                      <m:t>u</m:t>
                    </m:r>
                    <m:r>
                      <a:rPr lang="en-US" sz="3200">
                        <a:latin typeface="Cambria Math" panose="02040503050406030204" pitchFamily="18" charset="0"/>
                      </a:rPr>
                      <m:t>,</m:t>
                    </m:r>
                    <m:acc>
                      <m:accPr>
                        <m:chr m:val="̇"/>
                        <m:ctrlPr>
                          <a:rPr lang="en-US" sz="3200" i="1">
                            <a:latin typeface="Cambria Math" panose="02040503050406030204" pitchFamily="18" charset="0"/>
                          </a:rPr>
                        </m:ctrlPr>
                      </m:accPr>
                      <m:e>
                        <m:r>
                          <m:rPr>
                            <m:sty m:val="p"/>
                          </m:rPr>
                          <a:rPr lang="en-US" sz="3200">
                            <a:latin typeface="Cambria Math" panose="02040503050406030204" pitchFamily="18" charset="0"/>
                          </a:rPr>
                          <m:t>u</m:t>
                        </m:r>
                      </m:e>
                    </m:acc>
                    <m:r>
                      <a:rPr lang="en-US" sz="3200">
                        <a:latin typeface="Cambria Math" panose="02040503050406030204" pitchFamily="18" charset="0"/>
                      </a:rPr>
                      <m:t>,</m:t>
                    </m:r>
                    <m:sSub>
                      <m:sSubPr>
                        <m:ctrlPr>
                          <a:rPr lang="en-US" sz="3200" i="1">
                            <a:latin typeface="Cambria Math" panose="02040503050406030204" pitchFamily="18" charset="0"/>
                          </a:rPr>
                        </m:ctrlPr>
                      </m:sSubPr>
                      <m:e>
                        <m:r>
                          <m:rPr>
                            <m:sty m:val="p"/>
                          </m:rPr>
                          <a:rPr lang="en-US" sz="3200">
                            <a:latin typeface="Cambria Math" panose="02040503050406030204" pitchFamily="18" charset="0"/>
                          </a:rPr>
                          <m:t>Φ</m:t>
                        </m:r>
                      </m:e>
                      <m:sub>
                        <m:r>
                          <m:rPr>
                            <m:sty m:val="p"/>
                          </m:rPr>
                          <a:rPr lang="en-US" sz="3200">
                            <a:latin typeface="Cambria Math" panose="02040503050406030204" pitchFamily="18" charset="0"/>
                          </a:rPr>
                          <m:t>i</m:t>
                        </m:r>
                      </m:sub>
                    </m:sSub>
                    <m:r>
                      <a:rPr lang="en-US" sz="3200">
                        <a:latin typeface="Cambria Math" panose="02040503050406030204" pitchFamily="18" charset="0"/>
                      </a:rPr>
                      <m:t>)</m:t>
                    </m:r>
                  </m:oMath>
                </a14:m>
                <a:endParaRPr lang="en-US" sz="3200" dirty="0"/>
              </a:p>
              <a:p>
                <a:endParaRPr lang="en-US" sz="3200" dirty="0"/>
              </a:p>
              <a:p>
                <a14:m>
                  <m:oMath xmlns:m="http://schemas.openxmlformats.org/officeDocument/2006/math">
                    <m:f>
                      <m:fPr>
                        <m:ctrlPr>
                          <a:rPr lang="en-US" sz="4000" i="1">
                            <a:latin typeface="Cambria Math" panose="02040503050406030204" pitchFamily="18" charset="0"/>
                          </a:rPr>
                        </m:ctrlPr>
                      </m:fPr>
                      <m:num>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d</m:t>
                        </m:r>
                        <m:r>
                          <a:rPr lang="en-US" sz="40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ℒ</m:t>
                        </m:r>
                      </m:num>
                      <m:den>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dϵ</m:t>
                        </m:r>
                      </m:den>
                    </m:f>
                    <m: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f>
                      <m:fPr>
                        <m:ctrlPr>
                          <a:rPr lang="en-US" sz="4000" i="1">
                            <a:latin typeface="Cambria Math" panose="02040503050406030204" pitchFamily="18" charset="0"/>
                          </a:rPr>
                        </m:ctrlPr>
                      </m:fPr>
                      <m:num>
                        <m: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40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ℒ</m:t>
                        </m:r>
                      </m:num>
                      <m:den>
                        <m: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u</m:t>
                        </m:r>
                      </m:den>
                    </m:f>
                    <m:f>
                      <m:fPr>
                        <m:ctrlPr>
                          <a:rPr lang="en-US" sz="4000" i="1">
                            <a:latin typeface="Cambria Math" panose="02040503050406030204" pitchFamily="18" charset="0"/>
                          </a:rPr>
                        </m:ctrlPr>
                      </m:fPr>
                      <m:num>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du</m:t>
                        </m:r>
                      </m:num>
                      <m:den>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dϵ</m:t>
                        </m:r>
                      </m:den>
                    </m:f>
                    <m: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f>
                      <m:fPr>
                        <m:ctrlPr>
                          <a:rPr lang="en-US" sz="4000" i="1">
                            <a:latin typeface="Cambria Math" panose="02040503050406030204" pitchFamily="18" charset="0"/>
                          </a:rPr>
                        </m:ctrlPr>
                      </m:fPr>
                      <m:num>
                        <m: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40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ℒ</m:t>
                        </m:r>
                      </m:num>
                      <m:den>
                        <m: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acc>
                          <m:accPr>
                            <m:chr m:val="̇"/>
                            <m:ctrlPr>
                              <a:rPr lang="en-US" sz="4000" i="1">
                                <a:latin typeface="Cambria Math" panose="02040503050406030204" pitchFamily="18" charset="0"/>
                              </a:rPr>
                            </m:ctrlPr>
                          </m:accPr>
                          <m:e>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u</m:t>
                            </m:r>
                          </m:e>
                        </m:acc>
                      </m:den>
                    </m:f>
                    <m:f>
                      <m:fPr>
                        <m:ctrlPr>
                          <a:rPr lang="en-US" sz="4000" i="1">
                            <a:latin typeface="Cambria Math" panose="02040503050406030204" pitchFamily="18" charset="0"/>
                          </a:rPr>
                        </m:ctrlPr>
                      </m:fPr>
                      <m:num>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d</m:t>
                        </m:r>
                        <m:acc>
                          <m:accPr>
                            <m:chr m:val="̇"/>
                            <m:ctrlPr>
                              <a:rPr lang="en-US" sz="4000" i="1">
                                <a:latin typeface="Cambria Math" panose="02040503050406030204" pitchFamily="18" charset="0"/>
                              </a:rPr>
                            </m:ctrlPr>
                          </m:accPr>
                          <m:e>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u</m:t>
                            </m:r>
                          </m:e>
                        </m:acc>
                      </m:num>
                      <m:den>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dϵ</m:t>
                        </m:r>
                      </m:den>
                    </m:f>
                    <m: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nary>
                      <m:naryPr>
                        <m:chr m:val="∑"/>
                        <m:limLoc m:val="undOvr"/>
                        <m:ctrlPr>
                          <a:rPr lang="en-US" sz="4000" i="1">
                            <a:latin typeface="Cambria Math" panose="02040503050406030204" pitchFamily="18" charset="0"/>
                          </a:rPr>
                        </m:ctrlPr>
                      </m:naryPr>
                      <m:sub>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i</m:t>
                        </m:r>
                        <m: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sub>
                      <m:sup>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n</m:t>
                        </m:r>
                      </m:sup>
                      <m:e>
                        <m:f>
                          <m:fPr>
                            <m:ctrlPr>
                              <a:rPr lang="en-US" sz="4000" i="1">
                                <a:latin typeface="Cambria Math" panose="02040503050406030204" pitchFamily="18" charset="0"/>
                              </a:rPr>
                            </m:ctrlPr>
                          </m:fPr>
                          <m:num>
                            <m: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40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ℒ</m:t>
                            </m:r>
                          </m:num>
                          <m:den>
                            <m: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4000" i="1">
                                    <a:latin typeface="Cambria Math" panose="02040503050406030204" pitchFamily="18" charset="0"/>
                                  </a:rPr>
                                </m:ctrlPr>
                              </m:sSubPr>
                              <m:e>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Φ</m:t>
                                </m:r>
                              </m:e>
                              <m:sub>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i</m:t>
                                </m:r>
                              </m:sub>
                            </m:sSub>
                          </m:den>
                        </m:f>
                        <m:f>
                          <m:fPr>
                            <m:ctrlPr>
                              <a:rPr lang="en-US" sz="4000" i="1">
                                <a:latin typeface="Cambria Math" panose="02040503050406030204" pitchFamily="18" charset="0"/>
                              </a:rPr>
                            </m:ctrlPr>
                          </m:fPr>
                          <m:num>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d</m:t>
                            </m:r>
                            <m:sSub>
                              <m:sSubPr>
                                <m:ctrlPr>
                                  <a:rPr lang="en-US" sz="4000" i="1">
                                    <a:latin typeface="Cambria Math" panose="02040503050406030204" pitchFamily="18" charset="0"/>
                                  </a:rPr>
                                </m:ctrlPr>
                              </m:sSubPr>
                              <m:e>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Φ</m:t>
                                </m:r>
                              </m:e>
                              <m:sub>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i</m:t>
                                </m:r>
                              </m:sub>
                            </m:sSub>
                          </m:num>
                          <m:den>
                            <m:r>
                              <m:rPr>
                                <m:sty m:val="p"/>
                              </m:rPr>
                              <a:rPr lang="en-US" sz="4000">
                                <a:solidFill>
                                  <a:srgbClr val="000000"/>
                                </a:solidFill>
                                <a:latin typeface="Cambria Math" panose="02040503050406030204" pitchFamily="18" charset="0"/>
                                <a:ea typeface="SimSun" panose="02010600030101010101" pitchFamily="2" charset="-122"/>
                                <a:cs typeface="Times New Roman" panose="02020603050405020304" pitchFamily="18" charset="0"/>
                              </a:rPr>
                              <m:t>dϵ</m:t>
                            </m:r>
                          </m:den>
                        </m:f>
                      </m:e>
                    </m:nary>
                  </m:oMath>
                </a14:m>
                <a:endParaRPr lang="en-US" sz="4000" dirty="0"/>
              </a:p>
            </p:txBody>
          </p:sp>
        </mc:Choice>
        <mc:Fallback xmlns="">
          <p:sp>
            <p:nvSpPr>
              <p:cNvPr id="3" name="Content Placeholder 2">
                <a:extLst>
                  <a:ext uri="{FF2B5EF4-FFF2-40B4-BE49-F238E27FC236}">
                    <a16:creationId xmlns:a16="http://schemas.microsoft.com/office/drawing/2014/main" id="{FC43E9EB-8247-1E92-586D-5F057C1165BA}"/>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82585B73-93DC-BDE0-A4C5-2CB371A98AD0}"/>
              </a:ext>
            </a:extLst>
          </p:cNvPr>
          <p:cNvSpPr txBox="1"/>
          <p:nvPr/>
        </p:nvSpPr>
        <p:spPr>
          <a:xfrm>
            <a:off x="1676400" y="5334000"/>
            <a:ext cx="3810000" cy="830997"/>
          </a:xfrm>
          <a:prstGeom prst="rect">
            <a:avLst/>
          </a:prstGeom>
          <a:noFill/>
        </p:spPr>
        <p:txBody>
          <a:bodyPr wrap="square" rtlCol="0">
            <a:spAutoFit/>
          </a:bodyPr>
          <a:lstStyle/>
          <a:p>
            <a:r>
              <a:rPr lang="en-US" sz="2400" b="1" dirty="0"/>
              <a:t>New additional derivatives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287E301-E3C8-D0CD-CF1C-7DAEAE747D67}"/>
                  </a:ext>
                </a:extLst>
              </p14:cNvPr>
              <p14:cNvContentPartPr/>
              <p14:nvPr/>
            </p14:nvContentPartPr>
            <p14:xfrm>
              <a:off x="3399395" y="4342384"/>
              <a:ext cx="2032200" cy="1004400"/>
            </p14:xfrm>
          </p:contentPart>
        </mc:Choice>
        <mc:Fallback xmlns="">
          <p:pic>
            <p:nvPicPr>
              <p:cNvPr id="5" name="Ink 4">
                <a:extLst>
                  <a:ext uri="{FF2B5EF4-FFF2-40B4-BE49-F238E27FC236}">
                    <a16:creationId xmlns:a16="http://schemas.microsoft.com/office/drawing/2014/main" id="{F287E301-E3C8-D0CD-CF1C-7DAEAE747D67}"/>
                  </a:ext>
                </a:extLst>
              </p:cNvPr>
              <p:cNvPicPr/>
              <p:nvPr/>
            </p:nvPicPr>
            <p:blipFill>
              <a:blip r:embed="rId4"/>
              <a:stretch>
                <a:fillRect/>
              </a:stretch>
            </p:blipFill>
            <p:spPr>
              <a:xfrm>
                <a:off x="3390755" y="4333744"/>
                <a:ext cx="2049840" cy="102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78AD7946-4656-1D03-5735-A2315AE7A36C}"/>
                  </a:ext>
                </a:extLst>
              </p14:cNvPr>
              <p14:cNvContentPartPr/>
              <p14:nvPr/>
            </p14:nvContentPartPr>
            <p14:xfrm>
              <a:off x="5393075" y="4346344"/>
              <a:ext cx="50400" cy="289080"/>
            </p14:xfrm>
          </p:contentPart>
        </mc:Choice>
        <mc:Fallback xmlns="">
          <p:pic>
            <p:nvPicPr>
              <p:cNvPr id="6" name="Ink 5">
                <a:extLst>
                  <a:ext uri="{FF2B5EF4-FFF2-40B4-BE49-F238E27FC236}">
                    <a16:creationId xmlns:a16="http://schemas.microsoft.com/office/drawing/2014/main" id="{78AD7946-4656-1D03-5735-A2315AE7A36C}"/>
                  </a:ext>
                </a:extLst>
              </p:cNvPr>
              <p:cNvPicPr/>
              <p:nvPr/>
            </p:nvPicPr>
            <p:blipFill>
              <a:blip r:embed="rId6"/>
              <a:stretch>
                <a:fillRect/>
              </a:stretch>
            </p:blipFill>
            <p:spPr>
              <a:xfrm>
                <a:off x="5384435" y="4337344"/>
                <a:ext cx="6804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86A90D25-A7AA-EFD8-5B0D-353BD3C84EE2}"/>
                  </a:ext>
                </a:extLst>
              </p14:cNvPr>
              <p14:cNvContentPartPr/>
              <p14:nvPr/>
            </p14:nvContentPartPr>
            <p14:xfrm>
              <a:off x="5679995" y="5991904"/>
              <a:ext cx="360" cy="360"/>
            </p14:xfrm>
          </p:contentPart>
        </mc:Choice>
        <mc:Fallback xmlns="">
          <p:pic>
            <p:nvPicPr>
              <p:cNvPr id="7" name="Ink 6">
                <a:extLst>
                  <a:ext uri="{FF2B5EF4-FFF2-40B4-BE49-F238E27FC236}">
                    <a16:creationId xmlns:a16="http://schemas.microsoft.com/office/drawing/2014/main" id="{86A90D25-A7AA-EFD8-5B0D-353BD3C84EE2}"/>
                  </a:ext>
                </a:extLst>
              </p:cNvPr>
              <p:cNvPicPr/>
              <p:nvPr/>
            </p:nvPicPr>
            <p:blipFill>
              <a:blip r:embed="rId8"/>
              <a:stretch>
                <a:fillRect/>
              </a:stretch>
            </p:blipFill>
            <p:spPr>
              <a:xfrm>
                <a:off x="5670995" y="5982904"/>
                <a:ext cx="18000" cy="18000"/>
              </a:xfrm>
              <a:prstGeom prst="rect">
                <a:avLst/>
              </a:prstGeom>
            </p:spPr>
          </p:pic>
        </mc:Fallback>
      </mc:AlternateContent>
    </p:spTree>
    <p:extLst>
      <p:ext uri="{BB962C8B-B14F-4D97-AF65-F5344CB8AC3E}">
        <p14:creationId xmlns:p14="http://schemas.microsoft.com/office/powerpoint/2010/main" val="579864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605"/>
            <a:ext cx="9568869" cy="1143000"/>
          </a:xfrm>
        </p:spPr>
        <p:txBody>
          <a:bodyPr>
            <a:normAutofit/>
          </a:bodyPr>
          <a:lstStyle/>
          <a:p>
            <a:r>
              <a:rPr lang="en-US" sz="2400" b="1" i="1" dirty="0">
                <a:solidFill>
                  <a:srgbClr val="C00000"/>
                </a:solidFill>
              </a:rPr>
              <a:t>Unified Mechanics vs. Newtonian Mechanics</a:t>
            </a:r>
            <a:endParaRPr lang="en-US" sz="2400" b="1"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1" y="1600200"/>
                <a:ext cx="8382000" cy="5029200"/>
              </a:xfrm>
            </p:spPr>
            <p:txBody>
              <a:bodyPr>
                <a:normAutofit fontScale="40000" lnSpcReduction="20000"/>
              </a:bodyPr>
              <a:lstStyle/>
              <a:p>
                <a:r>
                  <a:rPr lang="en-US" sz="6000" b="1" dirty="0">
                    <a:solidFill>
                      <a:srgbClr val="00B050"/>
                    </a:solidFill>
                  </a:rPr>
                  <a:t>Newtonian Mechanics </a:t>
                </a:r>
              </a:p>
              <a:p>
                <a:r>
                  <a:rPr lang="en-US" sz="4500" b="1" i="1" dirty="0">
                    <a:solidFill>
                      <a:srgbClr val="FF0000"/>
                    </a:solidFill>
                  </a:rPr>
                  <a:t>Displacement u is the only nodal unknown</a:t>
                </a:r>
              </a:p>
              <a:p>
                <a:r>
                  <a:rPr lang="en-US" sz="4500" b="1" i="1" dirty="0"/>
                  <a:t>“</a:t>
                </a:r>
                <a14:m>
                  <m:oMath xmlns:m="http://schemas.openxmlformats.org/officeDocument/2006/math">
                    <m:acc>
                      <m:accPr>
                        <m:chr m:val="̈"/>
                        <m:ctrlPr>
                          <a:rPr lang="en-US" sz="4500" b="1" i="1" smtClean="0">
                            <a:latin typeface="Cambria Math" panose="02040503050406030204" pitchFamily="18" charset="0"/>
                          </a:rPr>
                        </m:ctrlPr>
                      </m:accPr>
                      <m:e>
                        <m:r>
                          <a:rPr lang="en-US" sz="4500" b="1" i="1" smtClean="0">
                            <a:latin typeface="Cambria Math" panose="02040503050406030204" pitchFamily="18" charset="0"/>
                          </a:rPr>
                          <m:t>𝒖</m:t>
                        </m:r>
                      </m:e>
                    </m:acc>
                  </m:oMath>
                </a14:m>
                <a:r>
                  <a:rPr lang="en-US" sz="4500" b="1" i="1" dirty="0"/>
                  <a:t>” &amp; “</a:t>
                </a:r>
                <a14:m>
                  <m:oMath xmlns:m="http://schemas.openxmlformats.org/officeDocument/2006/math">
                    <m:r>
                      <a:rPr lang="en-US" sz="4800" b="1" i="1">
                        <a:latin typeface="Cambria Math" panose="02040503050406030204" pitchFamily="18" charset="0"/>
                      </a:rPr>
                      <m:t>𝒌</m:t>
                    </m:r>
                  </m:oMath>
                </a14:m>
                <a:r>
                  <a:rPr lang="en-US" sz="4500" b="1" i="1" dirty="0"/>
                  <a:t>” are constant</a:t>
                </a:r>
              </a:p>
              <a:p>
                <a:endParaRPr lang="en-US" sz="2900" b="1" i="1" dirty="0">
                  <a:latin typeface="Cambria Math" panose="02040503050406030204" pitchFamily="18" charset="0"/>
                </a:endParaRPr>
              </a:p>
              <a:p>
                <a14:m>
                  <m:oMath xmlns:m="http://schemas.openxmlformats.org/officeDocument/2006/math">
                    <m:r>
                      <a:rPr lang="en-US" sz="7000" b="1" i="1">
                        <a:latin typeface="Cambria Math" panose="02040503050406030204" pitchFamily="18" charset="0"/>
                      </a:rPr>
                      <m:t>𝑭</m:t>
                    </m:r>
                    <m:r>
                      <a:rPr lang="en-US" sz="7000" b="1" i="1">
                        <a:latin typeface="Cambria Math" panose="02040503050406030204" pitchFamily="18" charset="0"/>
                      </a:rPr>
                      <m:t>=</m:t>
                    </m:r>
                    <m:r>
                      <a:rPr lang="en-US" sz="7000" b="1" i="1">
                        <a:latin typeface="Cambria Math" panose="02040503050406030204" pitchFamily="18" charset="0"/>
                      </a:rPr>
                      <m:t>𝒎</m:t>
                    </m:r>
                    <m:r>
                      <a:rPr lang="en-US" sz="7000" b="1" i="1" smtClean="0">
                        <a:latin typeface="Cambria Math" panose="02040503050406030204" pitchFamily="18" charset="0"/>
                      </a:rPr>
                      <m:t> </m:t>
                    </m:r>
                    <m:acc>
                      <m:accPr>
                        <m:chr m:val="̈"/>
                        <m:ctrlPr>
                          <a:rPr lang="en-US" sz="7000" b="1" i="1" smtClean="0">
                            <a:latin typeface="Cambria Math" panose="02040503050406030204" pitchFamily="18" charset="0"/>
                          </a:rPr>
                        </m:ctrlPr>
                      </m:accPr>
                      <m:e>
                        <m:r>
                          <a:rPr lang="en-US" sz="7000" b="1" i="1" smtClean="0">
                            <a:latin typeface="Cambria Math" panose="02040503050406030204" pitchFamily="18" charset="0"/>
                          </a:rPr>
                          <m:t>𝒖</m:t>
                        </m:r>
                      </m:e>
                    </m:acc>
                    <m:r>
                      <a:rPr lang="en-US" sz="7000" b="1" i="1" smtClean="0">
                        <a:latin typeface="Cambria Math" panose="02040503050406030204" pitchFamily="18" charset="0"/>
                      </a:rPr>
                      <m:t>   </m:t>
                    </m:r>
                    <m:r>
                      <a:rPr lang="en-US" sz="7000" b="1" i="1">
                        <a:latin typeface="Cambria Math" panose="02040503050406030204" pitchFamily="18" charset="0"/>
                      </a:rPr>
                      <m:t>𝒂𝒏𝒅</m:t>
                    </m:r>
                    <m:r>
                      <a:rPr lang="en-US" sz="7000" b="1" i="1">
                        <a:latin typeface="Cambria Math" panose="02040503050406030204" pitchFamily="18" charset="0"/>
                      </a:rPr>
                      <m:t>    </m:t>
                    </m:r>
                    <m:r>
                      <a:rPr lang="en-US" sz="7000" b="1" i="1">
                        <a:latin typeface="Cambria Math" panose="02040503050406030204" pitchFamily="18" charset="0"/>
                      </a:rPr>
                      <m:t>𝑭</m:t>
                    </m:r>
                    <m:r>
                      <a:rPr lang="en-US" sz="7000" b="1" i="1">
                        <a:latin typeface="Cambria Math" panose="02040503050406030204" pitchFamily="18" charset="0"/>
                      </a:rPr>
                      <m:t>=</m:t>
                    </m:r>
                    <m:r>
                      <a:rPr lang="en-US" sz="7000" b="1" i="1">
                        <a:latin typeface="Cambria Math" panose="02040503050406030204" pitchFamily="18" charset="0"/>
                      </a:rPr>
                      <m:t>𝒌</m:t>
                    </m:r>
                    <m:r>
                      <a:rPr lang="en-US" sz="7000" b="1" i="1" smtClean="0">
                        <a:latin typeface="Cambria Math" panose="02040503050406030204" pitchFamily="18" charset="0"/>
                      </a:rPr>
                      <m:t> </m:t>
                    </m:r>
                    <m:r>
                      <a:rPr lang="en-US" sz="7000" b="1" i="1">
                        <a:latin typeface="Cambria Math" panose="02040503050406030204" pitchFamily="18" charset="0"/>
                      </a:rPr>
                      <m:t>𝒖</m:t>
                    </m:r>
                  </m:oMath>
                </a14:m>
                <a:endParaRPr lang="en-US" sz="7000" b="1" dirty="0"/>
              </a:p>
              <a:p>
                <a:endParaRPr lang="en-US" sz="2400" b="1" dirty="0"/>
              </a:p>
              <a:p>
                <a:r>
                  <a:rPr lang="en-US" sz="5900" b="1" dirty="0">
                    <a:solidFill>
                      <a:srgbClr val="00B050"/>
                    </a:solidFill>
                  </a:rPr>
                  <a:t>Unified Mechanics </a:t>
                </a:r>
              </a:p>
              <a:p>
                <a:r>
                  <a:rPr lang="en-US" sz="4500" b="1" dirty="0"/>
                  <a:t>Displacement </a:t>
                </a:r>
                <a14:m>
                  <m:oMath xmlns:m="http://schemas.openxmlformats.org/officeDocument/2006/math">
                    <m:r>
                      <a:rPr lang="en-US" sz="4800" b="1" i="1">
                        <a:latin typeface="Cambria Math" panose="02040503050406030204" pitchFamily="18" charset="0"/>
                      </a:rPr>
                      <m:t>𝒖</m:t>
                    </m:r>
                  </m:oMath>
                </a14:m>
                <a:r>
                  <a:rPr lang="en-US" sz="4500" b="1" dirty="0">
                    <a:solidFill>
                      <a:srgbClr val="C00000"/>
                    </a:solidFill>
                  </a:rPr>
                  <a:t>, </a:t>
                </a:r>
                <a:r>
                  <a:rPr lang="en-US" sz="4500" b="1" i="1" u="sng" dirty="0">
                    <a:solidFill>
                      <a:srgbClr val="C00000"/>
                    </a:solidFill>
                  </a:rPr>
                  <a:t>and </a:t>
                </a:r>
                <a14:m>
                  <m:oMath xmlns:m="http://schemas.openxmlformats.org/officeDocument/2006/math">
                    <m:acc>
                      <m:accPr>
                        <m:chr m:val="̇"/>
                        <m:ctrlPr>
                          <a:rPr lang="en-US" sz="4500" b="1" i="1" u="sng" smtClean="0">
                            <a:solidFill>
                              <a:srgbClr val="C00000"/>
                            </a:solidFill>
                            <a:latin typeface="Cambria Math" panose="02040503050406030204" pitchFamily="18" charset="0"/>
                          </a:rPr>
                        </m:ctrlPr>
                      </m:accPr>
                      <m:e>
                        <m:r>
                          <a:rPr lang="en-US" sz="4500" b="1" i="1" u="sng" smtClean="0">
                            <a:solidFill>
                              <a:srgbClr val="C00000"/>
                            </a:solidFill>
                            <a:latin typeface="Cambria Math" panose="02040503050406030204" pitchFamily="18" charset="0"/>
                            <a:ea typeface="Cambria Math" panose="02040503050406030204" pitchFamily="18" charset="0"/>
                          </a:rPr>
                          <m:t>𝜸</m:t>
                        </m:r>
                      </m:e>
                    </m:acc>
                    <m:r>
                      <a:rPr lang="en-US" sz="4500" b="1" i="1" u="sng" smtClean="0">
                        <a:solidFill>
                          <a:srgbClr val="C00000"/>
                        </a:solidFill>
                        <a:latin typeface="Cambria Math" panose="02040503050406030204" pitchFamily="18" charset="0"/>
                        <a:ea typeface="Cambria Math" panose="02040503050406030204" pitchFamily="18" charset="0"/>
                      </a:rPr>
                      <m:t> </m:t>
                    </m:r>
                  </m:oMath>
                </a14:m>
                <a:r>
                  <a:rPr lang="en-US" sz="4500" b="1" i="1" u="sng" dirty="0">
                    <a:solidFill>
                      <a:srgbClr val="C00000"/>
                    </a:solidFill>
                  </a:rPr>
                  <a:t>Entropy generation rate are </a:t>
                </a:r>
              </a:p>
              <a:p>
                <a:r>
                  <a:rPr lang="en-US" sz="4500" b="1" i="1" u="sng" dirty="0">
                    <a:solidFill>
                      <a:srgbClr val="C00000"/>
                    </a:solidFill>
                  </a:rPr>
                  <a:t>nodal unknowns.</a:t>
                </a:r>
              </a:p>
              <a:p>
                <a:endParaRPr lang="en-US" sz="4500" b="1" i="1" u="sng" dirty="0">
                  <a:solidFill>
                    <a:srgbClr val="C00000"/>
                  </a:solidFill>
                </a:endParaRPr>
              </a:p>
              <a:p>
                <a:pPr marL="171450" marR="0" lvl="0" indent="-171450" algn="l" defTabSz="685800" rtl="0" eaLnBrk="1" fontAlgn="auto" latinLnBrk="0" hangingPunct="1">
                  <a:lnSpc>
                    <a:spcPct val="90000"/>
                  </a:lnSpc>
                  <a:spcBef>
                    <a:spcPts val="750"/>
                  </a:spcBef>
                  <a:spcAft>
                    <a:spcPts val="0"/>
                  </a:spcAft>
                  <a:buClr>
                    <a:srgbClr val="005BBB"/>
                  </a:buClr>
                  <a:buSzTx/>
                  <a:buFont typeface="Arial" panose="020B0604020202020204" pitchFamily="34" charset="0"/>
                  <a:buChar char="•"/>
                  <a:tabLst/>
                  <a:defRPr/>
                </a:pPr>
                <a:r>
                  <a:rPr lang="en-US" sz="4500" b="1" dirty="0">
                    <a:solidFill>
                      <a:srgbClr val="002060"/>
                    </a:solidFill>
                  </a:rPr>
                  <a:t>. </a:t>
                </a:r>
                <a:r>
                  <a:rPr kumimoji="0" lang="en-US" sz="4500" b="1" i="1" u="none" strike="noStrike" kern="1200" cap="none" spc="0" normalizeH="0" baseline="0" noProof="0" dirty="0">
                    <a:ln>
                      <a:noFill/>
                    </a:ln>
                    <a:solidFill>
                      <a:srgbClr val="666666"/>
                    </a:solidFill>
                    <a:effectLst/>
                    <a:uLnTx/>
                    <a:uFillTx/>
                    <a:latin typeface="Arial" charset="0"/>
                    <a:cs typeface="Arial" charset="0"/>
                  </a:rPr>
                  <a:t>“</a:t>
                </a:r>
                <a14:m>
                  <m:oMath xmlns:m="http://schemas.openxmlformats.org/officeDocument/2006/math">
                    <m:acc>
                      <m:accPr>
                        <m:chr m:val="̈"/>
                        <m:ctrlPr>
                          <a:rPr kumimoji="0" lang="en-US" sz="4500" b="1" i="1" u="none" strike="noStrike" kern="1200" cap="none" spc="0" normalizeH="0" baseline="0" noProof="0" smtClean="0">
                            <a:ln>
                              <a:noFill/>
                            </a:ln>
                            <a:solidFill>
                              <a:srgbClr val="666666"/>
                            </a:solidFill>
                            <a:effectLst/>
                            <a:uLnTx/>
                            <a:uFillTx/>
                            <a:latin typeface="Cambria Math" panose="02040503050406030204" pitchFamily="18" charset="0"/>
                          </a:rPr>
                        </m:ctrlPr>
                      </m:accPr>
                      <m:e>
                        <m:r>
                          <a:rPr kumimoji="0" lang="en-US" sz="4500" b="1" i="1" u="none" strike="noStrike" kern="1200" cap="none" spc="0" normalizeH="0" baseline="0" noProof="0" smtClean="0">
                            <a:ln>
                              <a:noFill/>
                            </a:ln>
                            <a:solidFill>
                              <a:srgbClr val="666666"/>
                            </a:solidFill>
                            <a:effectLst/>
                            <a:uLnTx/>
                            <a:uFillTx/>
                            <a:latin typeface="Cambria Math" panose="02040503050406030204" pitchFamily="18" charset="0"/>
                          </a:rPr>
                          <m:t>𝒖</m:t>
                        </m:r>
                      </m:e>
                    </m:acc>
                  </m:oMath>
                </a14:m>
                <a:r>
                  <a:rPr kumimoji="0" lang="en-US" sz="4500" b="1" i="1" u="none" strike="noStrike" kern="1200" cap="none" spc="0" normalizeH="0" baseline="0" noProof="0" dirty="0">
                    <a:ln>
                      <a:noFill/>
                    </a:ln>
                    <a:solidFill>
                      <a:srgbClr val="666666"/>
                    </a:solidFill>
                    <a:effectLst/>
                    <a:uLnTx/>
                    <a:uFillTx/>
                    <a:latin typeface="Arial" charset="0"/>
                    <a:cs typeface="Arial" charset="0"/>
                  </a:rPr>
                  <a:t>” &amp; “</a:t>
                </a:r>
                <a14:m>
                  <m:oMath xmlns:m="http://schemas.openxmlformats.org/officeDocument/2006/math">
                    <m:r>
                      <a:rPr kumimoji="0" lang="en-US" sz="4800" b="1" i="1" u="none" strike="noStrike" kern="1200" cap="none" spc="0" normalizeH="0" baseline="0" noProof="0">
                        <a:ln>
                          <a:noFill/>
                        </a:ln>
                        <a:solidFill>
                          <a:srgbClr val="666666"/>
                        </a:solidFill>
                        <a:effectLst/>
                        <a:uLnTx/>
                        <a:uFillTx/>
                        <a:latin typeface="Cambria Math" panose="02040503050406030204" pitchFamily="18" charset="0"/>
                      </a:rPr>
                      <m:t>𝒌</m:t>
                    </m:r>
                  </m:oMath>
                </a14:m>
                <a:r>
                  <a:rPr kumimoji="0" lang="en-US" sz="4500" b="1" i="1" u="none" strike="noStrike" kern="1200" cap="none" spc="0" normalizeH="0" baseline="0" noProof="0" dirty="0">
                    <a:ln>
                      <a:noFill/>
                    </a:ln>
                    <a:solidFill>
                      <a:srgbClr val="666666"/>
                    </a:solidFill>
                    <a:effectLst/>
                    <a:uLnTx/>
                    <a:uFillTx/>
                    <a:latin typeface="Arial" charset="0"/>
                    <a:cs typeface="Arial" charset="0"/>
                  </a:rPr>
                  <a:t>” are constant</a:t>
                </a:r>
              </a:p>
              <a:p>
                <a:pPr marL="0" indent="0">
                  <a:buNone/>
                </a:pPr>
                <a:endParaRPr lang="en-US" sz="5000" b="1" i="1" dirty="0">
                  <a:solidFill>
                    <a:srgbClr val="FF0000"/>
                  </a:solidFill>
                  <a:latin typeface="Cambria Math" panose="02040503050406030204" pitchFamily="18" charset="0"/>
                </a:endParaRPr>
              </a:p>
              <a:p>
                <a14:m>
                  <m:oMath xmlns:m="http://schemas.openxmlformats.org/officeDocument/2006/math">
                    <m:r>
                      <a:rPr lang="en-US" sz="6700" b="1" i="1">
                        <a:latin typeface="Cambria Math" panose="02040503050406030204" pitchFamily="18" charset="0"/>
                      </a:rPr>
                      <m:t>𝑭</m:t>
                    </m:r>
                    <m:r>
                      <a:rPr lang="en-US" sz="6700" b="1" i="1" smtClean="0">
                        <a:latin typeface="Cambria Math" panose="02040503050406030204" pitchFamily="18" charset="0"/>
                      </a:rPr>
                      <m:t>𝒅𝒕</m:t>
                    </m:r>
                    <m:d>
                      <m:dPr>
                        <m:ctrlPr>
                          <a:rPr lang="en-US" sz="6700" b="1" i="1">
                            <a:latin typeface="Cambria Math" panose="02040503050406030204" pitchFamily="18" charset="0"/>
                          </a:rPr>
                        </m:ctrlPr>
                      </m:dPr>
                      <m:e>
                        <m:r>
                          <a:rPr lang="en-US" sz="6700" b="1" i="1">
                            <a:latin typeface="Cambria Math" panose="02040503050406030204" pitchFamily="18" charset="0"/>
                          </a:rPr>
                          <m:t>𝟏</m:t>
                        </m:r>
                        <m:r>
                          <a:rPr lang="en-US" sz="6700" b="1" i="1">
                            <a:latin typeface="Cambria Math" panose="02040503050406030204" pitchFamily="18" charset="0"/>
                          </a:rPr>
                          <m:t>−</m:t>
                        </m:r>
                        <m:r>
                          <a:rPr lang="en-US" sz="6700" b="1" i="1">
                            <a:latin typeface="Cambria Math" panose="02040503050406030204" pitchFamily="18" charset="0"/>
                          </a:rPr>
                          <m:t>𝜱</m:t>
                        </m:r>
                      </m:e>
                    </m:d>
                    <m:r>
                      <a:rPr lang="en-US" sz="6700" b="1" i="1">
                        <a:latin typeface="Cambria Math" panose="02040503050406030204" pitchFamily="18" charset="0"/>
                      </a:rPr>
                      <m:t>=</m:t>
                    </m:r>
                    <m:r>
                      <a:rPr lang="en-US" sz="6700" b="1" i="1" smtClean="0">
                        <a:latin typeface="Cambria Math" panose="02040503050406030204" pitchFamily="18" charset="0"/>
                      </a:rPr>
                      <m:t>𝒅</m:t>
                    </m:r>
                    <m:r>
                      <a:rPr lang="en-US" sz="6700" b="1" i="1" smtClean="0">
                        <a:latin typeface="Cambria Math" panose="02040503050406030204" pitchFamily="18" charset="0"/>
                      </a:rPr>
                      <m:t>(</m:t>
                    </m:r>
                    <m:r>
                      <a:rPr lang="en-US" sz="6700" b="1" i="1">
                        <a:latin typeface="Cambria Math" panose="02040503050406030204" pitchFamily="18" charset="0"/>
                      </a:rPr>
                      <m:t>𝒎</m:t>
                    </m:r>
                    <m:r>
                      <a:rPr lang="en-US" sz="6700" b="1" i="1" smtClean="0">
                        <a:latin typeface="Cambria Math" panose="02040503050406030204" pitchFamily="18" charset="0"/>
                      </a:rPr>
                      <m:t>𝒗</m:t>
                    </m:r>
                    <m:r>
                      <a:rPr lang="en-US" sz="6700" b="1" i="1" smtClean="0">
                        <a:latin typeface="Cambria Math" panose="02040503050406030204" pitchFamily="18" charset="0"/>
                      </a:rPr>
                      <m:t>) </m:t>
                    </m:r>
                    <m:r>
                      <a:rPr lang="en-US" sz="6700" b="1" i="1">
                        <a:latin typeface="Cambria Math" panose="02040503050406030204" pitchFamily="18" charset="0"/>
                      </a:rPr>
                      <m:t>𝒂𝒏𝒅</m:t>
                    </m:r>
                    <m:r>
                      <a:rPr lang="en-US" sz="6700" b="1" i="1">
                        <a:latin typeface="Cambria Math" panose="02040503050406030204" pitchFamily="18" charset="0"/>
                      </a:rPr>
                      <m:t>  </m:t>
                    </m:r>
                    <m:r>
                      <a:rPr lang="en-US" sz="6700" b="1" i="1">
                        <a:latin typeface="Cambria Math" panose="02040503050406030204" pitchFamily="18" charset="0"/>
                      </a:rPr>
                      <m:t>𝑭</m:t>
                    </m:r>
                    <m:r>
                      <a:rPr lang="en-US" sz="6700" b="1" i="1">
                        <a:latin typeface="Cambria Math" panose="02040503050406030204" pitchFamily="18" charset="0"/>
                      </a:rPr>
                      <m:t>=</m:t>
                    </m:r>
                    <m:d>
                      <m:dPr>
                        <m:begChr m:val="["/>
                        <m:endChr m:val="]"/>
                        <m:ctrlPr>
                          <a:rPr lang="en-US" sz="6700" b="1" i="1" smtClean="0">
                            <a:latin typeface="Cambria Math" panose="02040503050406030204" pitchFamily="18" charset="0"/>
                          </a:rPr>
                        </m:ctrlPr>
                      </m:dPr>
                      <m:e>
                        <m:r>
                          <a:rPr lang="en-US" sz="6700" b="1" i="1">
                            <a:latin typeface="Cambria Math" panose="02040503050406030204" pitchFamily="18" charset="0"/>
                          </a:rPr>
                          <m:t>𝒌</m:t>
                        </m:r>
                        <m:r>
                          <a:rPr lang="en-US" sz="6700" b="1" i="1">
                            <a:latin typeface="Cambria Math" panose="02040503050406030204" pitchFamily="18" charset="0"/>
                          </a:rPr>
                          <m:t> (</m:t>
                        </m:r>
                        <m:r>
                          <a:rPr lang="en-US" sz="6700" b="1" i="1">
                            <a:latin typeface="Cambria Math" panose="02040503050406030204" pitchFamily="18" charset="0"/>
                          </a:rPr>
                          <m:t>𝟏</m:t>
                        </m:r>
                        <m:r>
                          <a:rPr lang="en-US" sz="6700" b="1" i="1">
                            <a:latin typeface="Cambria Math" panose="02040503050406030204" pitchFamily="18" charset="0"/>
                          </a:rPr>
                          <m:t>−</m:t>
                        </m:r>
                        <m:r>
                          <a:rPr lang="en-US" sz="6700" b="1" i="1">
                            <a:latin typeface="Cambria Math" panose="02040503050406030204" pitchFamily="18" charset="0"/>
                          </a:rPr>
                          <m:t>𝜱</m:t>
                        </m:r>
                        <m:r>
                          <a:rPr lang="en-US" sz="6700" b="1" i="1">
                            <a:latin typeface="Cambria Math" panose="02040503050406030204" pitchFamily="18" charset="0"/>
                          </a:rPr>
                          <m:t>)</m:t>
                        </m:r>
                        <m:r>
                          <m:rPr>
                            <m:nor/>
                          </m:rPr>
                          <a:rPr lang="en-US" sz="6700" b="1" dirty="0"/>
                          <m:t> </m:t>
                        </m:r>
                      </m:e>
                    </m:d>
                    <m:r>
                      <a:rPr lang="en-US" sz="6700" b="1" i="1" smtClean="0">
                        <a:latin typeface="Cambria Math" panose="02040503050406030204" pitchFamily="18" charset="0"/>
                      </a:rPr>
                      <m:t>𝒖</m:t>
                    </m:r>
                  </m:oMath>
                </a14:m>
                <a:r>
                  <a:rPr lang="en-US" sz="2800" b="1" dirty="0"/>
                  <a:t> </a:t>
                </a:r>
              </a:p>
              <a:p>
                <a:endParaRPr lang="en-US" sz="2400" b="1" dirty="0">
                  <a:solidFill>
                    <a:srgbClr val="FF0000"/>
                  </a:solidFill>
                </a:endParaRPr>
              </a:p>
              <a:p>
                <a:r>
                  <a:rPr lang="en-US" sz="4500" b="1" i="1" u="sng" dirty="0">
                    <a:solidFill>
                      <a:srgbClr val="FF0000"/>
                    </a:solidFill>
                  </a:rPr>
                  <a:t>no need for an empirical dissipation potential/degradation</a:t>
                </a:r>
              </a:p>
              <a:p>
                <a:r>
                  <a:rPr lang="en-US" sz="4500" b="1" i="1" u="sng" dirty="0">
                    <a:solidFill>
                      <a:srgbClr val="FF0000"/>
                    </a:solidFill>
                  </a:rPr>
                  <a:t>evolution function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1" y="1600200"/>
                <a:ext cx="8382000" cy="5029200"/>
              </a:xfrm>
              <a:blipFill>
                <a:blip r:embed="rId2"/>
                <a:stretch>
                  <a:fillRect l="-1018" t="-2909"/>
                </a:stretch>
              </a:blipFill>
            </p:spPr>
            <p:txBody>
              <a:bodyPr/>
              <a:lstStyle/>
              <a:p>
                <a:r>
                  <a:rPr lang="en-US">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828800"/>
            <a:ext cx="1106055" cy="2315803"/>
          </a:xfrm>
          <a:prstGeom prst="rect">
            <a:avLst/>
          </a:prstGeom>
        </p:spPr>
      </p:pic>
      <p:sp>
        <p:nvSpPr>
          <p:cNvPr id="7" name="TextBox 6"/>
          <p:cNvSpPr txBox="1"/>
          <p:nvPr/>
        </p:nvSpPr>
        <p:spPr>
          <a:xfrm>
            <a:off x="3962400" y="4724400"/>
            <a:ext cx="184731"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endParaRPr>
          </a:p>
        </p:txBody>
      </p:sp>
      <p:cxnSp>
        <p:nvCxnSpPr>
          <p:cNvPr id="9" name="Straight Connector 8"/>
          <p:cNvCxnSpPr/>
          <p:nvPr/>
        </p:nvCxnSpPr>
        <p:spPr>
          <a:xfrm>
            <a:off x="7924800" y="4495800"/>
            <a:ext cx="648855" cy="0"/>
          </a:xfrm>
          <a:prstGeom prst="line">
            <a:avLst/>
          </a:prstGeom>
        </p:spPr>
        <p:style>
          <a:lnRef idx="3">
            <a:schemeClr val="accent6"/>
          </a:lnRef>
          <a:fillRef idx="0">
            <a:schemeClr val="accent6"/>
          </a:fillRef>
          <a:effectRef idx="2">
            <a:schemeClr val="accent6"/>
          </a:effectRef>
          <a:fontRef idx="minor">
            <a:schemeClr val="tx1"/>
          </a:fontRef>
        </p:style>
      </p:cxnSp>
      <p:sp>
        <p:nvSpPr>
          <p:cNvPr id="10" name="Oval 9"/>
          <p:cNvSpPr/>
          <p:nvPr/>
        </p:nvSpPr>
        <p:spPr>
          <a:xfrm>
            <a:off x="8153400" y="5562600"/>
            <a:ext cx="1524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2" name="Straight Arrow Connector 11"/>
          <p:cNvCxnSpPr/>
          <p:nvPr/>
        </p:nvCxnSpPr>
        <p:spPr>
          <a:xfrm>
            <a:off x="8229600" y="5791200"/>
            <a:ext cx="0" cy="3048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8305801" y="5377934"/>
                <a:ext cx="685800"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C10"/>
                    </a:solidFill>
                    <a:effectLst/>
                    <a:uLnTx/>
                    <a:uFillTx/>
                    <a:latin typeface="Arial" panose="020B0604020202020204"/>
                    <a:ea typeface="+mn-ea"/>
                    <a:cs typeface="+mn-cs"/>
                  </a:rPr>
                  <a:t>U, </a:t>
                </a:r>
                <a14:m>
                  <m:oMath xmlns:m="http://schemas.openxmlformats.org/officeDocument/2006/math">
                    <m:acc>
                      <m:accPr>
                        <m:chr m:val="̇"/>
                        <m:ctrlPr>
                          <a:rPr kumimoji="0" lang="en-US" sz="1400" b="1" i="1" u="none" strike="noStrike" kern="1200" cap="none" spc="0" normalizeH="0" baseline="0" noProof="0" smtClean="0">
                            <a:ln>
                              <a:noFill/>
                            </a:ln>
                            <a:solidFill>
                              <a:srgbClr val="000C10"/>
                            </a:solidFill>
                            <a:effectLst/>
                            <a:uLnTx/>
                            <a:uFillTx/>
                            <a:latin typeface="Cambria Math" panose="02040503050406030204" pitchFamily="18" charset="0"/>
                            <a:ea typeface="+mn-ea"/>
                            <a:cs typeface="+mn-cs"/>
                          </a:rPr>
                        </m:ctrlPr>
                      </m:accPr>
                      <m:e>
                        <m:r>
                          <a:rPr kumimoji="0" lang="en-US" sz="1400" b="1" i="1" u="none" strike="noStrike" kern="1200" cap="none" spc="0" normalizeH="0" baseline="0" noProof="0" smtClean="0">
                            <a:ln>
                              <a:noFill/>
                            </a:ln>
                            <a:solidFill>
                              <a:srgbClr val="000C10"/>
                            </a:solidFill>
                            <a:effectLst/>
                            <a:uLnTx/>
                            <a:uFillTx/>
                            <a:latin typeface="Cambria Math" panose="02040503050406030204" pitchFamily="18" charset="0"/>
                            <a:ea typeface="Cambria Math" panose="02040503050406030204" pitchFamily="18" charset="0"/>
                            <a:cs typeface="+mn-cs"/>
                          </a:rPr>
                          <m:t>𝜸</m:t>
                        </m:r>
                      </m:e>
                    </m:acc>
                  </m:oMath>
                </a14:m>
                <a:r>
                  <a:rPr kumimoji="0" lang="en-US" sz="1400" b="1" i="0" u="none" strike="noStrike" kern="1200" cap="none" spc="0" normalizeH="0" baseline="0" noProof="0" dirty="0">
                    <a:ln>
                      <a:noFill/>
                    </a:ln>
                    <a:solidFill>
                      <a:srgbClr val="000C10"/>
                    </a:solidFill>
                    <a:effectLst/>
                    <a:uLnTx/>
                    <a:uFillTx/>
                    <a:latin typeface="Arial" panose="020B0604020202020204"/>
                    <a:ea typeface="+mn-ea"/>
                    <a:cs typeface="+mn-cs"/>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8305801" y="5377934"/>
                <a:ext cx="685800" cy="307777"/>
              </a:xfrm>
              <a:prstGeom prst="rect">
                <a:avLst/>
              </a:prstGeom>
              <a:blipFill>
                <a:blip r:embed="rId4"/>
                <a:stretch>
                  <a:fillRect l="-2679" t="-3922" b="-19608"/>
                </a:stretch>
              </a:blipFill>
            </p:spPr>
            <p:txBody>
              <a:bodyPr/>
              <a:lstStyle/>
              <a:p>
                <a:r>
                  <a:rPr lang="en-US">
                    <a:noFill/>
                  </a:rPr>
                  <a:t> </a:t>
                </a:r>
              </a:p>
            </p:txBody>
          </p:sp>
        </mc:Fallback>
      </mc:AlternateContent>
      <p:sp>
        <p:nvSpPr>
          <p:cNvPr id="14" name="Rectangle 13"/>
          <p:cNvSpPr/>
          <p:nvPr/>
        </p:nvSpPr>
        <p:spPr>
          <a:xfrm>
            <a:off x="7848600" y="4343400"/>
            <a:ext cx="800101"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Box 14"/>
          <p:cNvSpPr txBox="1"/>
          <p:nvPr/>
        </p:nvSpPr>
        <p:spPr>
          <a:xfrm>
            <a:off x="8305800" y="5929806"/>
            <a:ext cx="533401" cy="36933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a:ea typeface="+mn-ea"/>
                <a:cs typeface="+mn-cs"/>
              </a:rPr>
              <a:t>P</a:t>
            </a:r>
          </a:p>
        </p:txBody>
      </p:sp>
      <p:cxnSp>
        <p:nvCxnSpPr>
          <p:cNvPr id="8" name="Straight Connector 7"/>
          <p:cNvCxnSpPr>
            <a:stCxn id="14" idx="2"/>
            <a:endCxn id="10" idx="4"/>
          </p:cNvCxnSpPr>
          <p:nvPr/>
        </p:nvCxnSpPr>
        <p:spPr>
          <a:xfrm flipH="1">
            <a:off x="8229600" y="4495800"/>
            <a:ext cx="19051" cy="114300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70572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355"/>
            <a:ext cx="7886700" cy="868430"/>
          </a:xfrm>
        </p:spPr>
        <p:txBody>
          <a:bodyPr>
            <a:normAutofit/>
          </a:bodyPr>
          <a:lstStyle/>
          <a:p>
            <a:r>
              <a:rPr lang="en-US" sz="2800" b="1" dirty="0"/>
              <a:t>Definition of Thermodynamic State Index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2999" y="2356962"/>
            <a:ext cx="3271405" cy="3497539"/>
          </a:xfrm>
        </p:spPr>
      </p:pic>
      <p:sp>
        <p:nvSpPr>
          <p:cNvPr id="5" name="Freeform 4"/>
          <p:cNvSpPr/>
          <p:nvPr/>
        </p:nvSpPr>
        <p:spPr>
          <a:xfrm>
            <a:off x="5029201" y="3124200"/>
            <a:ext cx="3124200" cy="2286000"/>
          </a:xfrm>
          <a:custGeom>
            <a:avLst/>
            <a:gdLst>
              <a:gd name="connsiteX0" fmla="*/ 0 w 548151"/>
              <a:gd name="connsiteY0" fmla="*/ 1219509 h 1228751"/>
              <a:gd name="connsiteX1" fmla="*/ 147782 w 548151"/>
              <a:gd name="connsiteY1" fmla="*/ 111145 h 1228751"/>
              <a:gd name="connsiteX2" fmla="*/ 406400 w 548151"/>
              <a:gd name="connsiteY2" fmla="*/ 1228745 h 1228751"/>
              <a:gd name="connsiteX3" fmla="*/ 535709 w 548151"/>
              <a:gd name="connsiteY3" fmla="*/ 92673 h 1228751"/>
              <a:gd name="connsiteX4" fmla="*/ 535709 w 548151"/>
              <a:gd name="connsiteY4" fmla="*/ 148091 h 1228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151" h="1228751">
                <a:moveTo>
                  <a:pt x="0" y="1219509"/>
                </a:moveTo>
                <a:cubicBezTo>
                  <a:pt x="40024" y="664557"/>
                  <a:pt x="80049" y="109606"/>
                  <a:pt x="147782" y="111145"/>
                </a:cubicBezTo>
                <a:cubicBezTo>
                  <a:pt x="215515" y="112684"/>
                  <a:pt x="341746" y="1231824"/>
                  <a:pt x="406400" y="1228745"/>
                </a:cubicBezTo>
                <a:cubicBezTo>
                  <a:pt x="471055" y="1225666"/>
                  <a:pt x="514158" y="272782"/>
                  <a:pt x="535709" y="92673"/>
                </a:cubicBezTo>
                <a:cubicBezTo>
                  <a:pt x="557260" y="-87436"/>
                  <a:pt x="546484" y="30327"/>
                  <a:pt x="535709" y="148091"/>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
        <p:nvSpPr>
          <p:cNvPr id="6" name="Smiley Face 5"/>
          <p:cNvSpPr/>
          <p:nvPr/>
        </p:nvSpPr>
        <p:spPr>
          <a:xfrm>
            <a:off x="5562600" y="2667000"/>
            <a:ext cx="6858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miley Face 6"/>
          <p:cNvSpPr/>
          <p:nvPr/>
        </p:nvSpPr>
        <p:spPr>
          <a:xfrm>
            <a:off x="7010400" y="4800600"/>
            <a:ext cx="685800" cy="609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62000" y="1951723"/>
            <a:ext cx="4038600" cy="461665"/>
          </a:xfrm>
          <a:prstGeom prst="rect">
            <a:avLst/>
          </a:prstGeom>
          <a:noFill/>
        </p:spPr>
        <p:txBody>
          <a:bodyPr wrap="square" rtlCol="0">
            <a:spAutoFit/>
          </a:bodyPr>
          <a:lstStyle/>
          <a:p>
            <a:r>
              <a:rPr lang="en-US" sz="2400" b="1" dirty="0"/>
              <a:t>Energy Topology</a:t>
            </a:r>
          </a:p>
        </p:txBody>
      </p:sp>
      <p:sp>
        <p:nvSpPr>
          <p:cNvPr id="9" name="TextBox 8"/>
          <p:cNvSpPr txBox="1"/>
          <p:nvPr/>
        </p:nvSpPr>
        <p:spPr>
          <a:xfrm>
            <a:off x="5334000" y="2114490"/>
            <a:ext cx="1485899" cy="400110"/>
          </a:xfrm>
          <a:prstGeom prst="rect">
            <a:avLst/>
          </a:prstGeom>
          <a:noFill/>
        </p:spPr>
        <p:txBody>
          <a:bodyPr wrap="square" rtlCol="0">
            <a:spAutoFit/>
          </a:bodyPr>
          <a:lstStyle/>
          <a:p>
            <a:r>
              <a:rPr lang="en-US" sz="2000" b="1" dirty="0"/>
              <a:t>TSI =0</a:t>
            </a:r>
          </a:p>
        </p:txBody>
      </p:sp>
      <p:sp>
        <p:nvSpPr>
          <p:cNvPr id="10" name="TextBox 9"/>
          <p:cNvSpPr txBox="1"/>
          <p:nvPr/>
        </p:nvSpPr>
        <p:spPr>
          <a:xfrm>
            <a:off x="6953250" y="5667345"/>
            <a:ext cx="1485899" cy="400110"/>
          </a:xfrm>
          <a:prstGeom prst="rect">
            <a:avLst/>
          </a:prstGeom>
          <a:noFill/>
        </p:spPr>
        <p:txBody>
          <a:bodyPr wrap="square" rtlCol="0">
            <a:spAutoFit/>
          </a:bodyPr>
          <a:lstStyle/>
          <a:p>
            <a:r>
              <a:rPr lang="en-US" sz="2000" b="1" dirty="0"/>
              <a:t>TSI =1</a:t>
            </a:r>
          </a:p>
        </p:txBody>
      </p:sp>
      <p:sp>
        <p:nvSpPr>
          <p:cNvPr id="3" name="TextBox 2"/>
          <p:cNvSpPr txBox="1"/>
          <p:nvPr/>
        </p:nvSpPr>
        <p:spPr>
          <a:xfrm>
            <a:off x="704851" y="5867400"/>
            <a:ext cx="7467600" cy="954107"/>
          </a:xfrm>
          <a:prstGeom prst="rect">
            <a:avLst/>
          </a:prstGeom>
          <a:noFill/>
        </p:spPr>
        <p:txBody>
          <a:bodyPr wrap="square" rtlCol="0">
            <a:spAutoFit/>
          </a:bodyPr>
          <a:lstStyle/>
          <a:p>
            <a:r>
              <a:rPr lang="en-US" sz="2800" b="1" dirty="0">
                <a:solidFill>
                  <a:srgbClr val="C00000"/>
                </a:solidFill>
              </a:rPr>
              <a:t>All organic and inorganic systems exist on an energy topology.</a:t>
            </a:r>
          </a:p>
        </p:txBody>
      </p:sp>
    </p:spTree>
    <p:extLst>
      <p:ext uri="{BB962C8B-B14F-4D97-AF65-F5344CB8AC3E}">
        <p14:creationId xmlns:p14="http://schemas.microsoft.com/office/powerpoint/2010/main" val="69125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763000" cy="1143000"/>
          </a:xfrm>
        </p:spPr>
        <p:txBody>
          <a:bodyPr/>
          <a:lstStyle/>
          <a:p>
            <a:pPr algn="ctr"/>
            <a:r>
              <a:rPr lang="en-US" dirty="0"/>
              <a:t>Fatigue Loading on A-36 Steel–</a:t>
            </a:r>
            <a:br>
              <a:rPr lang="en-US" dirty="0"/>
            </a:br>
            <a:r>
              <a:rPr lang="en-US" dirty="0"/>
              <a:t>TSI Calculated from Experiment </a:t>
            </a:r>
            <a:endParaRPr lang="en-US" sz="2000" dirty="0"/>
          </a:p>
        </p:txBody>
      </p:sp>
      <p:pic>
        <p:nvPicPr>
          <p:cNvPr id="5" name="Picture 4"/>
          <p:cNvPicPr/>
          <p:nvPr/>
        </p:nvPicPr>
        <p:blipFill>
          <a:blip r:embed="rId2"/>
          <a:stretch>
            <a:fillRect/>
          </a:stretch>
        </p:blipFill>
        <p:spPr>
          <a:xfrm>
            <a:off x="152400" y="2438400"/>
            <a:ext cx="3962400" cy="4038600"/>
          </a:xfrm>
          <a:prstGeom prst="rect">
            <a:avLst/>
          </a:prstGeom>
        </p:spPr>
      </p:pic>
      <p:pic>
        <p:nvPicPr>
          <p:cNvPr id="4" name="Content Placeholder 3"/>
          <p:cNvPicPr>
            <a:picLocks noGrp="1"/>
          </p:cNvPicPr>
          <p:nvPr>
            <p:ph idx="1"/>
          </p:nvPr>
        </p:nvPicPr>
        <p:blipFill>
          <a:blip r:embed="rId3"/>
          <a:stretch>
            <a:fillRect/>
          </a:stretch>
        </p:blipFill>
        <p:spPr>
          <a:xfrm>
            <a:off x="4267200" y="2819400"/>
            <a:ext cx="4471555" cy="36576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67C299D-CB08-113B-7E37-60FC22A60EE4}"/>
                  </a:ext>
                </a:extLst>
              </p14:cNvPr>
              <p14:cNvContentPartPr/>
              <p14:nvPr/>
            </p14:nvContentPartPr>
            <p14:xfrm>
              <a:off x="2323715" y="1161424"/>
              <a:ext cx="360" cy="360"/>
            </p14:xfrm>
          </p:contentPart>
        </mc:Choice>
        <mc:Fallback xmlns="">
          <p:pic>
            <p:nvPicPr>
              <p:cNvPr id="3" name="Ink 2">
                <a:extLst>
                  <a:ext uri="{FF2B5EF4-FFF2-40B4-BE49-F238E27FC236}">
                    <a16:creationId xmlns:a16="http://schemas.microsoft.com/office/drawing/2014/main" id="{667C299D-CB08-113B-7E37-60FC22A60EE4}"/>
                  </a:ext>
                </a:extLst>
              </p:cNvPr>
              <p:cNvPicPr/>
              <p:nvPr/>
            </p:nvPicPr>
            <p:blipFill>
              <a:blip r:embed="rId5"/>
              <a:stretch>
                <a:fillRect/>
              </a:stretch>
            </p:blipFill>
            <p:spPr>
              <a:xfrm>
                <a:off x="2314715" y="1152784"/>
                <a:ext cx="18000" cy="18000"/>
              </a:xfrm>
              <a:prstGeom prst="rect">
                <a:avLst/>
              </a:prstGeom>
            </p:spPr>
          </p:pic>
        </mc:Fallback>
      </mc:AlternateContent>
    </p:spTree>
    <p:extLst>
      <p:ext uri="{BB962C8B-B14F-4D97-AF65-F5344CB8AC3E}">
        <p14:creationId xmlns:p14="http://schemas.microsoft.com/office/powerpoint/2010/main" val="3078264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536B-08A5-4B26-BE75-B3518C020464}"/>
              </a:ext>
            </a:extLst>
          </p:cNvPr>
          <p:cNvSpPr>
            <a:spLocks noGrp="1"/>
          </p:cNvSpPr>
          <p:nvPr>
            <p:ph type="title"/>
          </p:nvPr>
        </p:nvSpPr>
        <p:spPr>
          <a:xfrm>
            <a:off x="152401" y="1403259"/>
            <a:ext cx="8991599" cy="1121664"/>
          </a:xfrm>
        </p:spPr>
        <p:txBody>
          <a:bodyPr>
            <a:normAutofit fontScale="90000"/>
          </a:bodyPr>
          <a:lstStyle/>
          <a:p>
            <a:r>
              <a:rPr lang="en-US" dirty="0"/>
              <a:t> </a:t>
            </a:r>
            <a:r>
              <a:rPr lang="en-US" sz="3100" dirty="0"/>
              <a:t>W. </a:t>
            </a:r>
            <a:r>
              <a:rPr lang="en-US" sz="3100" dirty="0" err="1"/>
              <a:t>Egner</a:t>
            </a:r>
            <a:r>
              <a:rPr lang="en-US" sz="3100" dirty="0"/>
              <a:t> , P. </a:t>
            </a:r>
            <a:r>
              <a:rPr lang="en-US" sz="3100" dirty="0" err="1"/>
              <a:t>Sulich</a:t>
            </a:r>
            <a:r>
              <a:rPr lang="en-US" sz="3100" dirty="0"/>
              <a:t>, S. </a:t>
            </a:r>
            <a:r>
              <a:rPr lang="en-US" sz="3100" dirty="0" err="1"/>
              <a:t>Mrozinski</a:t>
            </a:r>
            <a:r>
              <a:rPr lang="en-US" sz="3100" dirty="0"/>
              <a:t> , H. </a:t>
            </a:r>
            <a:r>
              <a:rPr lang="en-US" sz="3100" dirty="0" err="1"/>
              <a:t>Egner</a:t>
            </a:r>
            <a:r>
              <a:rPr lang="en-US" sz="3100" dirty="0"/>
              <a:t>, </a:t>
            </a:r>
            <a:r>
              <a:rPr lang="en-US" sz="3100" b="1" dirty="0">
                <a:solidFill>
                  <a:srgbClr val="000C10"/>
                </a:solidFill>
              </a:rPr>
              <a:t>Modelling thermo-mechanical cyclic behavior of P91 steel</a:t>
            </a:r>
            <a:r>
              <a:rPr lang="en-US" sz="3100" dirty="0"/>
              <a:t>, </a:t>
            </a:r>
            <a:r>
              <a:rPr lang="en-US" sz="3100" i="1" dirty="0"/>
              <a:t>Int. Journal of Plasticity</a:t>
            </a:r>
            <a:r>
              <a:rPr lang="en-US" sz="3100" dirty="0"/>
              <a:t> 135 (2020) 102820</a:t>
            </a:r>
          </a:p>
        </p:txBody>
      </p:sp>
      <p:sp>
        <p:nvSpPr>
          <p:cNvPr id="3" name="Content Placeholder 2">
            <a:extLst>
              <a:ext uri="{FF2B5EF4-FFF2-40B4-BE49-F238E27FC236}">
                <a16:creationId xmlns:a16="http://schemas.microsoft.com/office/drawing/2014/main" id="{668E26E1-09AD-4D83-BA26-87C5A2ED44D3}"/>
              </a:ext>
            </a:extLst>
          </p:cNvPr>
          <p:cNvSpPr>
            <a:spLocks noGrp="1"/>
          </p:cNvSpPr>
          <p:nvPr>
            <p:ph idx="1"/>
          </p:nvPr>
        </p:nvSpPr>
        <p:spPr>
          <a:xfrm>
            <a:off x="401543" y="2895600"/>
            <a:ext cx="8340914" cy="3810000"/>
          </a:xfrm>
        </p:spPr>
        <p:txBody>
          <a:bodyPr/>
          <a:lstStyle/>
          <a:p>
            <a:r>
              <a:rPr lang="en-US" sz="2800" dirty="0">
                <a:solidFill>
                  <a:srgbClr val="000C10"/>
                </a:solidFill>
              </a:rPr>
              <a:t>Compared </a:t>
            </a:r>
            <a:r>
              <a:rPr lang="en-US" sz="2800" dirty="0" err="1">
                <a:solidFill>
                  <a:srgbClr val="000C10"/>
                </a:solidFill>
              </a:rPr>
              <a:t>Chaboche</a:t>
            </a:r>
            <a:r>
              <a:rPr lang="en-US" sz="2800" dirty="0">
                <a:solidFill>
                  <a:srgbClr val="000C10"/>
                </a:solidFill>
              </a:rPr>
              <a:t>-Lemaitre ductile damage model with UMT against test data</a:t>
            </a:r>
          </a:p>
          <a:p>
            <a:endParaRPr lang="en-US" sz="2800" dirty="0">
              <a:solidFill>
                <a:srgbClr val="000C10"/>
              </a:solidFill>
            </a:endParaRPr>
          </a:p>
          <a:p>
            <a:r>
              <a:rPr lang="en-US" sz="2800" dirty="0">
                <a:solidFill>
                  <a:srgbClr val="000C10"/>
                </a:solidFill>
              </a:rPr>
              <a:t>“</a:t>
            </a:r>
            <a:r>
              <a:rPr lang="en-US" sz="2800" b="1" dirty="0">
                <a:solidFill>
                  <a:srgbClr val="FF0000"/>
                </a:solidFill>
              </a:rPr>
              <a:t>The results indicate that dissipation-based fatigue damage modeling [UMT] leads to better fatigue behavior predictions.”</a:t>
            </a:r>
          </a:p>
          <a:p>
            <a:endParaRPr lang="en-US" sz="2800" b="1" dirty="0">
              <a:solidFill>
                <a:srgbClr val="FF0000"/>
              </a:solidFill>
            </a:endParaRPr>
          </a:p>
          <a:p>
            <a:pPr marL="0" indent="0" algn="ctr">
              <a:buNone/>
            </a:pPr>
            <a:r>
              <a:rPr lang="en-US" sz="2800" b="1" dirty="0">
                <a:solidFill>
                  <a:srgbClr val="000C10"/>
                </a:solidFill>
              </a:rPr>
              <a:t>17 versus 0 parameters</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90E60418-169F-BF61-0944-F7A46252B42E}"/>
                  </a:ext>
                </a:extLst>
              </p14:cNvPr>
              <p14:cNvContentPartPr/>
              <p14:nvPr/>
            </p14:nvContentPartPr>
            <p14:xfrm>
              <a:off x="5992115" y="5454381"/>
              <a:ext cx="360" cy="360"/>
            </p14:xfrm>
          </p:contentPart>
        </mc:Choice>
        <mc:Fallback xmlns="">
          <p:pic>
            <p:nvPicPr>
              <p:cNvPr id="4" name="Ink 3">
                <a:extLst>
                  <a:ext uri="{FF2B5EF4-FFF2-40B4-BE49-F238E27FC236}">
                    <a16:creationId xmlns:a16="http://schemas.microsoft.com/office/drawing/2014/main" id="{90E60418-169F-BF61-0944-F7A46252B42E}"/>
                  </a:ext>
                </a:extLst>
              </p:cNvPr>
              <p:cNvPicPr/>
              <p:nvPr/>
            </p:nvPicPr>
            <p:blipFill>
              <a:blip r:embed="rId3"/>
              <a:stretch>
                <a:fillRect/>
              </a:stretch>
            </p:blipFill>
            <p:spPr>
              <a:xfrm>
                <a:off x="5983115" y="544538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B8A60AD-5548-0883-F0F0-4BAD9BB6BA2C}"/>
                  </a:ext>
                </a:extLst>
              </p14:cNvPr>
              <p14:cNvContentPartPr/>
              <p14:nvPr/>
            </p14:nvContentPartPr>
            <p14:xfrm>
              <a:off x="5045315" y="5421621"/>
              <a:ext cx="360" cy="360"/>
            </p14:xfrm>
          </p:contentPart>
        </mc:Choice>
        <mc:Fallback xmlns="">
          <p:pic>
            <p:nvPicPr>
              <p:cNvPr id="5" name="Ink 4">
                <a:extLst>
                  <a:ext uri="{FF2B5EF4-FFF2-40B4-BE49-F238E27FC236}">
                    <a16:creationId xmlns:a16="http://schemas.microsoft.com/office/drawing/2014/main" id="{FB8A60AD-5548-0883-F0F0-4BAD9BB6BA2C}"/>
                  </a:ext>
                </a:extLst>
              </p:cNvPr>
              <p:cNvPicPr/>
              <p:nvPr/>
            </p:nvPicPr>
            <p:blipFill>
              <a:blip r:embed="rId3"/>
              <a:stretch>
                <a:fillRect/>
              </a:stretch>
            </p:blipFill>
            <p:spPr>
              <a:xfrm>
                <a:off x="5036315" y="5412981"/>
                <a:ext cx="18000" cy="18000"/>
              </a:xfrm>
              <a:prstGeom prst="rect">
                <a:avLst/>
              </a:prstGeom>
            </p:spPr>
          </p:pic>
        </mc:Fallback>
      </mc:AlternateContent>
    </p:spTree>
    <p:extLst>
      <p:ext uri="{BB962C8B-B14F-4D97-AF65-F5344CB8AC3E}">
        <p14:creationId xmlns:p14="http://schemas.microsoft.com/office/powerpoint/2010/main" val="3669076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1DA9-F17C-E0FC-6B93-247B25BBD067}"/>
              </a:ext>
            </a:extLst>
          </p:cNvPr>
          <p:cNvSpPr>
            <a:spLocks noGrp="1"/>
          </p:cNvSpPr>
          <p:nvPr>
            <p:ph type="title"/>
          </p:nvPr>
        </p:nvSpPr>
        <p:spPr>
          <a:xfrm>
            <a:off x="0" y="1316736"/>
            <a:ext cx="9144000" cy="868430"/>
          </a:xfrm>
        </p:spPr>
        <p:txBody>
          <a:bodyPr/>
          <a:lstStyle/>
          <a:p>
            <a:r>
              <a:rPr lang="en-US" b="1" dirty="0">
                <a:solidFill>
                  <a:srgbClr val="FF0000"/>
                </a:solidFill>
              </a:rPr>
              <a:t>Deriving Thermodynamic Fundamental Equation</a:t>
            </a:r>
          </a:p>
        </p:txBody>
      </p:sp>
      <p:sp>
        <p:nvSpPr>
          <p:cNvPr id="3" name="Content Placeholder 2">
            <a:extLst>
              <a:ext uri="{FF2B5EF4-FFF2-40B4-BE49-F238E27FC236}">
                <a16:creationId xmlns:a16="http://schemas.microsoft.com/office/drawing/2014/main" id="{08F41242-2EDE-CA6F-0B9D-D0EAC42B2BB7}"/>
              </a:ext>
            </a:extLst>
          </p:cNvPr>
          <p:cNvSpPr>
            <a:spLocks noGrp="1"/>
          </p:cNvSpPr>
          <p:nvPr>
            <p:ph idx="1"/>
          </p:nvPr>
        </p:nvSpPr>
        <p:spPr>
          <a:xfrm>
            <a:off x="628650" y="2895600"/>
            <a:ext cx="8362950" cy="3813382"/>
          </a:xfrm>
        </p:spPr>
        <p:txBody>
          <a:bodyPr>
            <a:normAutofit/>
          </a:bodyPr>
          <a:lstStyle/>
          <a:p>
            <a:r>
              <a:rPr lang="en-US" sz="3200" b="1" dirty="0">
                <a:solidFill>
                  <a:srgbClr val="000C10"/>
                </a:solidFill>
              </a:rPr>
              <a:t>Very High Cycle Fatigue- [Elastic zone]</a:t>
            </a:r>
          </a:p>
          <a:p>
            <a:r>
              <a:rPr lang="en-US" sz="3200" b="1" dirty="0">
                <a:solidFill>
                  <a:srgbClr val="000C10"/>
                </a:solidFill>
              </a:rPr>
              <a:t>Ultrasonic Vibrations at </a:t>
            </a:r>
            <a:r>
              <a:rPr lang="en-US" sz="3200" b="1" dirty="0">
                <a:solidFill>
                  <a:srgbClr val="FF0000"/>
                </a:solidFill>
              </a:rPr>
              <a:t>20KHz</a:t>
            </a:r>
          </a:p>
          <a:p>
            <a:r>
              <a:rPr lang="en-US" sz="3200" b="1" dirty="0">
                <a:solidFill>
                  <a:srgbClr val="000C10"/>
                </a:solidFill>
              </a:rPr>
              <a:t>A656 grade steel </a:t>
            </a:r>
          </a:p>
          <a:p>
            <a:r>
              <a:rPr lang="en-US" sz="3200" b="1" dirty="0">
                <a:solidFill>
                  <a:srgbClr val="000C10"/>
                </a:solidFill>
              </a:rPr>
              <a:t>ASTM standard sample</a:t>
            </a:r>
          </a:p>
          <a:p>
            <a:endParaRPr lang="en-US" sz="3200" b="1" dirty="0">
              <a:solidFill>
                <a:srgbClr val="FF0000"/>
              </a:solidFill>
            </a:endParaRPr>
          </a:p>
        </p:txBody>
      </p:sp>
    </p:spTree>
    <p:extLst>
      <p:ext uri="{BB962C8B-B14F-4D97-AF65-F5344CB8AC3E}">
        <p14:creationId xmlns:p14="http://schemas.microsoft.com/office/powerpoint/2010/main" val="208799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C33E14-FD7A-4A0B-B16C-7BB3F85FE4D9}"/>
              </a:ext>
            </a:extLst>
          </p:cNvPr>
          <p:cNvSpPr txBox="1">
            <a:spLocks/>
          </p:cNvSpPr>
          <p:nvPr/>
        </p:nvSpPr>
        <p:spPr>
          <a:xfrm>
            <a:off x="76200" y="1226181"/>
            <a:ext cx="8914680" cy="990600"/>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nSpc>
                <a:spcPct val="120000"/>
              </a:lnSpc>
              <a:spcBef>
                <a:spcPts val="0"/>
              </a:spcBef>
            </a:pPr>
            <a:r>
              <a:rPr lang="en-US" altLang="zh-TW" sz="2800" b="1" dirty="0">
                <a:solidFill>
                  <a:srgbClr val="C00000"/>
                </a:solidFill>
                <a:latin typeface="Palatino Linotype" panose="02040502050505030304" pitchFamily="18" charset="0"/>
              </a:rPr>
              <a:t>Deriving Thermodynamic Fundamental Equation</a:t>
            </a:r>
          </a:p>
          <a:p>
            <a:pPr>
              <a:lnSpc>
                <a:spcPct val="120000"/>
              </a:lnSpc>
              <a:spcBef>
                <a:spcPts val="0"/>
              </a:spcBef>
            </a:pPr>
            <a:r>
              <a:rPr lang="en-US" altLang="zh-TW" sz="2800" b="1" dirty="0">
                <a:solidFill>
                  <a:srgbClr val="002060"/>
                </a:solidFill>
                <a:latin typeface="Palatino Linotype" panose="02040502050505030304" pitchFamily="18" charset="0"/>
              </a:rPr>
              <a:t>Entropy generation - very high cycle fatigue [metals]</a:t>
            </a:r>
          </a:p>
        </p:txBody>
      </p:sp>
      <p:sp>
        <p:nvSpPr>
          <p:cNvPr id="12" name="Content Placeholder 8">
            <a:extLst>
              <a:ext uri="{FF2B5EF4-FFF2-40B4-BE49-F238E27FC236}">
                <a16:creationId xmlns:a16="http://schemas.microsoft.com/office/drawing/2014/main" id="{0B616E5A-0F31-C11D-06F2-398A514432C8}"/>
              </a:ext>
            </a:extLst>
          </p:cNvPr>
          <p:cNvSpPr>
            <a:spLocks noGrp="1"/>
          </p:cNvSpPr>
          <p:nvPr>
            <p:ph sz="half" idx="1"/>
          </p:nvPr>
        </p:nvSpPr>
        <p:spPr>
          <a:xfrm>
            <a:off x="95922" y="2438400"/>
            <a:ext cx="9067800" cy="4114800"/>
          </a:xfrm>
          <a:ln>
            <a:noFill/>
          </a:ln>
        </p:spPr>
        <p:txBody>
          <a:bodyPr>
            <a:normAutofit/>
          </a:bodyPr>
          <a:lstStyle/>
          <a:p>
            <a:pPr marL="514350" indent="-514350">
              <a:buFont typeface="+mj-lt"/>
              <a:buAutoNum type="arabicPeriod"/>
            </a:pPr>
            <a:r>
              <a:rPr lang="en-US" altLang="zh-TW" sz="2800" b="1" dirty="0">
                <a:solidFill>
                  <a:schemeClr val="accent6"/>
                </a:solidFill>
                <a:latin typeface="Palatino Linotype" panose="02040502050505030304" pitchFamily="18" charset="0"/>
                <a:ea typeface="+mn-ea"/>
                <a:cs typeface="+mn-cs"/>
              </a:rPr>
              <a:t>Lattice vacancy reconfiguration</a:t>
            </a:r>
          </a:p>
          <a:p>
            <a:pPr marL="514350" indent="-514350">
              <a:buFont typeface="+mj-lt"/>
              <a:buAutoNum type="arabicPeriod"/>
            </a:pPr>
            <a:r>
              <a:rPr lang="en-US" altLang="zh-TW" sz="2800" b="1" dirty="0">
                <a:solidFill>
                  <a:schemeClr val="accent6"/>
                </a:solidFill>
                <a:latin typeface="Palatino Linotype" panose="02040502050505030304" pitchFamily="18" charset="0"/>
                <a:ea typeface="+mn-ea"/>
                <a:cs typeface="+mn-cs"/>
              </a:rPr>
              <a:t>Vacancy formation</a:t>
            </a:r>
          </a:p>
          <a:p>
            <a:pPr marL="514350" indent="-514350">
              <a:buFont typeface="+mj-lt"/>
              <a:buAutoNum type="arabicPeriod"/>
            </a:pPr>
            <a:r>
              <a:rPr lang="en-US" altLang="zh-TW" sz="2800" b="1" dirty="0">
                <a:solidFill>
                  <a:schemeClr val="accent6"/>
                </a:solidFill>
                <a:latin typeface="Palatino Linotype" panose="02040502050505030304" pitchFamily="18" charset="0"/>
                <a:ea typeface="+mn-ea"/>
                <a:cs typeface="+mn-cs"/>
              </a:rPr>
              <a:t>Vacancy diffusion</a:t>
            </a:r>
          </a:p>
          <a:p>
            <a:pPr marL="514350" indent="-514350">
              <a:buFont typeface="+mj-lt"/>
              <a:buAutoNum type="arabicPeriod"/>
            </a:pPr>
            <a:r>
              <a:rPr lang="en-US" altLang="zh-TW" sz="2800" b="1" dirty="0">
                <a:solidFill>
                  <a:schemeClr val="accent6"/>
                </a:solidFill>
                <a:latin typeface="Palatino Linotype" panose="02040502050505030304" pitchFamily="18" charset="0"/>
                <a:ea typeface="+mn-ea"/>
                <a:cs typeface="+mn-cs"/>
              </a:rPr>
              <a:t>Thermal conduction</a:t>
            </a:r>
          </a:p>
          <a:p>
            <a:pPr marL="514350" indent="-514350">
              <a:buFont typeface="+mj-lt"/>
              <a:buAutoNum type="arabicPeriod"/>
            </a:pPr>
            <a:r>
              <a:rPr lang="en-US" altLang="zh-TW" sz="2800" b="1" dirty="0">
                <a:solidFill>
                  <a:schemeClr val="accent6"/>
                </a:solidFill>
                <a:latin typeface="Palatino Linotype" panose="02040502050505030304" pitchFamily="18" charset="0"/>
                <a:ea typeface="+mn-ea"/>
                <a:cs typeface="+mn-cs"/>
              </a:rPr>
              <a:t>Internal scattering (fast-moving dislocations and phonon drag)</a:t>
            </a:r>
          </a:p>
          <a:p>
            <a:pPr marL="514350" indent="-514350">
              <a:buFont typeface="+mj-lt"/>
              <a:buAutoNum type="arabicPeriod"/>
            </a:pPr>
            <a:r>
              <a:rPr lang="en-US" altLang="zh-TW" sz="2800" b="1" dirty="0">
                <a:solidFill>
                  <a:schemeClr val="accent6"/>
                </a:solidFill>
                <a:latin typeface="Palatino Linotype" panose="02040502050505030304" pitchFamily="18" charset="0"/>
                <a:ea typeface="+mn-ea"/>
                <a:cs typeface="+mn-cs"/>
              </a:rPr>
              <a:t>Microplasticity</a:t>
            </a:r>
          </a:p>
          <a:p>
            <a:pPr marL="514350" indent="-514350">
              <a:buFont typeface="+mj-lt"/>
              <a:buAutoNum type="arabicPeriod"/>
            </a:pPr>
            <a:r>
              <a:rPr lang="en-US" altLang="zh-TW" sz="2800" b="1" dirty="0">
                <a:solidFill>
                  <a:schemeClr val="accent6"/>
                </a:solidFill>
                <a:latin typeface="Palatino Linotype" panose="02040502050505030304" pitchFamily="18" charset="0"/>
                <a:ea typeface="+mn-ea"/>
                <a:cs typeface="+mn-cs"/>
              </a:rPr>
              <a:t>Phase change</a:t>
            </a:r>
          </a:p>
          <a:p>
            <a:endParaRPr lang="en-US" altLang="zh-TW" sz="1600" dirty="0">
              <a:solidFill>
                <a:schemeClr val="accent6"/>
              </a:solidFill>
              <a:latin typeface="Palatino Linotype" panose="02040502050505030304" pitchFamily="18" charset="0"/>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2D88853-837B-0396-742A-BE6E49540F81}"/>
                  </a:ext>
                </a:extLst>
              </p14:cNvPr>
              <p14:cNvContentPartPr/>
              <p14:nvPr/>
            </p14:nvContentPartPr>
            <p14:xfrm>
              <a:off x="-1409485" y="1226181"/>
              <a:ext cx="360" cy="360"/>
            </p14:xfrm>
          </p:contentPart>
        </mc:Choice>
        <mc:Fallback xmlns="">
          <p:pic>
            <p:nvPicPr>
              <p:cNvPr id="3" name="Ink 2">
                <a:extLst>
                  <a:ext uri="{FF2B5EF4-FFF2-40B4-BE49-F238E27FC236}">
                    <a16:creationId xmlns:a16="http://schemas.microsoft.com/office/drawing/2014/main" id="{72D88853-837B-0396-742A-BE6E49540F81}"/>
                  </a:ext>
                </a:extLst>
              </p:cNvPr>
              <p:cNvPicPr/>
              <p:nvPr/>
            </p:nvPicPr>
            <p:blipFill>
              <a:blip r:embed="rId3"/>
              <a:stretch>
                <a:fillRect/>
              </a:stretch>
            </p:blipFill>
            <p:spPr>
              <a:xfrm>
                <a:off x="-1418125" y="1217541"/>
                <a:ext cx="18000" cy="18000"/>
              </a:xfrm>
              <a:prstGeom prst="rect">
                <a:avLst/>
              </a:prstGeom>
            </p:spPr>
          </p:pic>
        </mc:Fallback>
      </mc:AlternateContent>
    </p:spTree>
    <p:extLst>
      <p:ext uri="{BB962C8B-B14F-4D97-AF65-F5344CB8AC3E}">
        <p14:creationId xmlns:p14="http://schemas.microsoft.com/office/powerpoint/2010/main" val="256308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8E6534A5-EE70-4031-8674-65068221E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901" y="1746100"/>
            <a:ext cx="3903005" cy="3219322"/>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415960" y="1188970"/>
                <a:ext cx="7886700" cy="868430"/>
              </a:xfrm>
            </p:spPr>
            <p:txBody>
              <a:bodyPr>
                <a:normAutofit/>
              </a:bodyPr>
              <a:lstStyle/>
              <a:p>
                <a:pPr marL="457200" indent="-457200">
                  <a:spcBef>
                    <a:spcPts val="750"/>
                  </a:spcBef>
                  <a:buClr>
                    <a:srgbClr val="005BBB"/>
                  </a:buClr>
                  <a:buFont typeface="+mj-lt"/>
                  <a:buAutoNum type="arabicPeriod"/>
                </a:pPr>
                <a:r>
                  <a:rPr lang="en-US" sz="2800" b="1" dirty="0">
                    <a:latin typeface="Palatino Linotype" panose="02040502050505030304" pitchFamily="18" charset="0"/>
                    <a:cs typeface="Arial" charset="0"/>
                  </a:rPr>
                  <a:t>Vacancy reconfiguration, </a:t>
                </a:r>
                <a14:m>
                  <m:oMath xmlns:m="http://schemas.openxmlformats.org/officeDocument/2006/math">
                    <m:sSub>
                      <m:sSubPr>
                        <m:ctrlPr>
                          <a:rPr lang="en-US" altLang="zh-TW" sz="2800" i="1">
                            <a:latin typeface="Cambria Math" panose="02040503050406030204" pitchFamily="18" charset="0"/>
                            <a:cs typeface="Arial" charset="0"/>
                          </a:rPr>
                        </m:ctrlPr>
                      </m:sSubPr>
                      <m:e>
                        <m:r>
                          <m:rPr>
                            <m:sty m:val="p"/>
                          </m:rPr>
                          <a:rPr lang="en-US" altLang="zh-TW" sz="2800" b="0" i="1">
                            <a:latin typeface="Cambria Math" panose="02040503050406030204" pitchFamily="18" charset="0"/>
                            <a:cs typeface="Arial" charset="0"/>
                          </a:rPr>
                          <m:t>S</m:t>
                        </m:r>
                      </m:e>
                      <m:sub>
                        <m:r>
                          <m:rPr>
                            <m:sty m:val="p"/>
                          </m:rPr>
                          <a:rPr lang="en-US" altLang="zh-TW" sz="2800" b="0" i="1">
                            <a:latin typeface="Cambria Math" panose="02040503050406030204" pitchFamily="18" charset="0"/>
                            <a:cs typeface="Arial" charset="0"/>
                          </a:rPr>
                          <m:t>conf</m:t>
                        </m:r>
                      </m:sub>
                    </m:sSub>
                  </m:oMath>
                </a14:m>
                <a:endParaRPr lang="en-US" sz="2800" dirty="0">
                  <a:latin typeface="Palatino Linotype" panose="02040502050505030304" pitchFamily="18" charset="0"/>
                  <a:cs typeface="Arial"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15960" y="1188970"/>
                <a:ext cx="7886700" cy="868430"/>
              </a:xfrm>
              <a:blipFill>
                <a:blip r:embed="rId3"/>
                <a:stretch>
                  <a:fillRect l="-1855" b="-2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0857" y="1981200"/>
                <a:ext cx="4466733" cy="4724400"/>
              </a:xfrm>
            </p:spPr>
            <p:txBody>
              <a:bodyPr>
                <a:normAutofit/>
              </a:bodyPr>
              <a:lstStyle/>
              <a:p>
                <a:pPr>
                  <a:lnSpc>
                    <a:spcPct val="100000"/>
                  </a:lnSpc>
                  <a:spcBef>
                    <a:spcPts val="600"/>
                  </a:spcBef>
                </a:pPr>
                <a:endParaRPr lang="en-US" altLang="zh-TW" sz="2000" dirty="0">
                  <a:latin typeface="Palatino Linotype" panose="02040502050505030304" pitchFamily="18" charset="0"/>
                </a:endParaRPr>
              </a:p>
              <a:p>
                <a:pPr>
                  <a:lnSpc>
                    <a:spcPct val="100000"/>
                  </a:lnSpc>
                  <a:spcBef>
                    <a:spcPts val="400"/>
                  </a:spcBef>
                </a:pPr>
                <a:r>
                  <a:rPr lang="en-US" altLang="zh-TW" sz="2800" dirty="0">
                    <a:latin typeface="Palatino Linotype" panose="02040502050505030304" pitchFamily="18" charset="0"/>
                  </a:rPr>
                  <a:t>Change in configurational entropy (relocation) is a function of </a:t>
                </a:r>
                <a:r>
                  <a:rPr lang="en-US" altLang="zh-TW" sz="2800" dirty="0">
                    <a:solidFill>
                      <a:srgbClr val="FF0000"/>
                    </a:solidFill>
                    <a:latin typeface="Palatino Linotype" panose="02040502050505030304" pitchFamily="18" charset="0"/>
                  </a:rPr>
                  <a:t>vacancy concentration </a:t>
                </a:r>
              </a:p>
              <a:p>
                <a:pPr>
                  <a:lnSpc>
                    <a:spcPct val="100000"/>
                  </a:lnSpc>
                  <a:spcBef>
                    <a:spcPts val="400"/>
                  </a:spcBef>
                </a:pPr>
                <a:endParaRPr lang="en-US" altLang="zh-TW" sz="2800" dirty="0">
                  <a:solidFill>
                    <a:srgbClr val="FF0000"/>
                  </a:solidFill>
                  <a:latin typeface="Palatino Linotype" panose="02040502050505030304" pitchFamily="18" charset="0"/>
                </a:endParaRPr>
              </a:p>
              <a:p>
                <a:pPr marL="0" indent="0">
                  <a:lnSpc>
                    <a:spcPct val="100000"/>
                  </a:lnSpc>
                  <a:spcBef>
                    <a:spcPts val="400"/>
                  </a:spcBef>
                  <a:buNone/>
                </a:pPr>
                <a14:m>
                  <m:oMathPara xmlns:m="http://schemas.openxmlformats.org/officeDocument/2006/math">
                    <m:oMathParaPr>
                      <m:jc m:val="centerGroup"/>
                    </m:oMathParaPr>
                    <m:oMath xmlns:m="http://schemas.openxmlformats.org/officeDocument/2006/math">
                      <m:r>
                        <a:rPr lang="en-CA" altLang="zh-TW" sz="2800" i="1">
                          <a:solidFill>
                            <a:srgbClr val="C00000"/>
                          </a:solidFill>
                          <a:latin typeface="Cambria Math" panose="02040503050406030204" pitchFamily="18" charset="0"/>
                        </a:rPr>
                        <m:t>∆</m:t>
                      </m:r>
                      <m:sSub>
                        <m:sSubPr>
                          <m:ctrlPr>
                            <a:rPr lang="zh-TW" altLang="zh-TW" sz="2800" i="1">
                              <a:solidFill>
                                <a:srgbClr val="C00000"/>
                              </a:solidFill>
                              <a:latin typeface="Cambria Math" panose="02040503050406030204" pitchFamily="18" charset="0"/>
                            </a:rPr>
                          </m:ctrlPr>
                        </m:sSubPr>
                        <m:e>
                          <m:r>
                            <a:rPr lang="en-CA" altLang="zh-TW" sz="2800" i="1">
                              <a:solidFill>
                                <a:srgbClr val="C00000"/>
                              </a:solidFill>
                              <a:latin typeface="Cambria Math" panose="02040503050406030204" pitchFamily="18" charset="0"/>
                            </a:rPr>
                            <m:t>𝑆</m:t>
                          </m:r>
                        </m:e>
                        <m:sub>
                          <m:r>
                            <a:rPr lang="en-CA" altLang="zh-TW" sz="2800" i="1">
                              <a:solidFill>
                                <a:srgbClr val="C00000"/>
                              </a:solidFill>
                              <a:latin typeface="Cambria Math" panose="02040503050406030204" pitchFamily="18" charset="0"/>
                            </a:rPr>
                            <m:t>𝑐𝑜𝑛𝑓</m:t>
                          </m:r>
                        </m:sub>
                      </m:sSub>
                      <m:r>
                        <a:rPr lang="en-CA" altLang="zh-TW" sz="2800" i="1">
                          <a:solidFill>
                            <a:srgbClr val="C00000"/>
                          </a:solidFill>
                          <a:latin typeface="Cambria Math" panose="02040503050406030204" pitchFamily="18" charset="0"/>
                        </a:rPr>
                        <m:t>=</m:t>
                      </m:r>
                      <m:sSub>
                        <m:sSubPr>
                          <m:ctrlPr>
                            <a:rPr lang="zh-TW" altLang="zh-TW" sz="2800" i="1">
                              <a:solidFill>
                                <a:srgbClr val="C00000"/>
                              </a:solidFill>
                              <a:latin typeface="Cambria Math" panose="02040503050406030204" pitchFamily="18" charset="0"/>
                            </a:rPr>
                          </m:ctrlPr>
                        </m:sSubPr>
                        <m:e>
                          <m:r>
                            <a:rPr lang="en-CA" altLang="zh-TW" sz="2800" i="1">
                              <a:solidFill>
                                <a:srgbClr val="C00000"/>
                              </a:solidFill>
                              <a:latin typeface="Cambria Math" panose="02040503050406030204" pitchFamily="18" charset="0"/>
                            </a:rPr>
                            <m:t>𝑛</m:t>
                          </m:r>
                        </m:e>
                        <m:sub>
                          <m:r>
                            <a:rPr lang="en-CA" altLang="zh-TW" sz="2800" i="1">
                              <a:solidFill>
                                <a:srgbClr val="C00000"/>
                              </a:solidFill>
                              <a:latin typeface="Cambria Math" panose="02040503050406030204" pitchFamily="18" charset="0"/>
                            </a:rPr>
                            <m:t>𝑎𝑡𝑜𝑚</m:t>
                          </m:r>
                        </m:sub>
                      </m:sSub>
                      <m:r>
                        <a:rPr lang="en-CA" altLang="zh-TW" sz="2800" i="1">
                          <a:solidFill>
                            <a:srgbClr val="C00000"/>
                          </a:solidFill>
                          <a:latin typeface="Cambria Math" panose="02040503050406030204" pitchFamily="18" charset="0"/>
                        </a:rPr>
                        <m:t>∆</m:t>
                      </m:r>
                      <m:sSub>
                        <m:sSubPr>
                          <m:ctrlPr>
                            <a:rPr lang="zh-TW" altLang="zh-TW" sz="2800" i="1">
                              <a:solidFill>
                                <a:srgbClr val="C00000"/>
                              </a:solidFill>
                              <a:latin typeface="Cambria Math" panose="02040503050406030204" pitchFamily="18" charset="0"/>
                            </a:rPr>
                          </m:ctrlPr>
                        </m:sSubPr>
                        <m:e>
                          <m:r>
                            <a:rPr lang="en-CA" altLang="zh-TW" sz="2800" i="1">
                              <a:solidFill>
                                <a:srgbClr val="C00000"/>
                              </a:solidFill>
                              <a:latin typeface="Cambria Math" panose="02040503050406030204" pitchFamily="18" charset="0"/>
                            </a:rPr>
                            <m:t>𝐶</m:t>
                          </m:r>
                        </m:e>
                        <m:sub>
                          <m:r>
                            <a:rPr lang="en-CA" altLang="zh-TW" sz="2800" i="1">
                              <a:solidFill>
                                <a:srgbClr val="C00000"/>
                              </a:solidFill>
                              <a:latin typeface="Cambria Math" panose="02040503050406030204" pitchFamily="18" charset="0"/>
                            </a:rPr>
                            <m:t>𝑣</m:t>
                          </m:r>
                        </m:sub>
                      </m:sSub>
                      <m:f>
                        <m:fPr>
                          <m:ctrlPr>
                            <a:rPr lang="zh-TW" altLang="zh-TW" sz="2800" i="1">
                              <a:solidFill>
                                <a:srgbClr val="C00000"/>
                              </a:solidFill>
                              <a:latin typeface="Cambria Math" panose="02040503050406030204" pitchFamily="18" charset="0"/>
                            </a:rPr>
                          </m:ctrlPr>
                        </m:fPr>
                        <m:num>
                          <m:sSub>
                            <m:sSubPr>
                              <m:ctrlPr>
                                <a:rPr lang="zh-TW" altLang="zh-TW" sz="2800" i="1">
                                  <a:solidFill>
                                    <a:srgbClr val="C00000"/>
                                  </a:solidFill>
                                  <a:latin typeface="Cambria Math" panose="02040503050406030204" pitchFamily="18" charset="0"/>
                                </a:rPr>
                              </m:ctrlPr>
                            </m:sSubPr>
                            <m:e>
                              <m:r>
                                <a:rPr lang="en-US" altLang="zh-TW" sz="2800" i="1">
                                  <a:solidFill>
                                    <a:srgbClr val="C00000"/>
                                  </a:solidFill>
                                  <a:latin typeface="Cambria Math" panose="02040503050406030204" pitchFamily="18" charset="0"/>
                                </a:rPr>
                                <m:t>𝐸</m:t>
                              </m:r>
                            </m:e>
                            <m:sub>
                              <m:r>
                                <a:rPr lang="en-US" altLang="zh-TW" sz="2800" i="1">
                                  <a:solidFill>
                                    <a:srgbClr val="C00000"/>
                                  </a:solidFill>
                                  <a:latin typeface="Cambria Math" panose="02040503050406030204" pitchFamily="18" charset="0"/>
                                </a:rPr>
                                <m:t>𝑓</m:t>
                              </m:r>
                            </m:sub>
                          </m:sSub>
                        </m:num>
                        <m:den>
                          <m:r>
                            <a:rPr lang="en-CA" altLang="zh-TW" sz="2800" i="1">
                              <a:solidFill>
                                <a:srgbClr val="C00000"/>
                              </a:solidFill>
                              <a:latin typeface="Cambria Math" panose="02040503050406030204" pitchFamily="18" charset="0"/>
                            </a:rPr>
                            <m:t>𝑇</m:t>
                          </m:r>
                        </m:den>
                      </m:f>
                    </m:oMath>
                  </m:oMathPara>
                </a14:m>
                <a:endParaRPr lang="en-US" altLang="zh-TW" sz="2800" i="1" dirty="0">
                  <a:solidFill>
                    <a:srgbClr val="C00000"/>
                  </a:solidFill>
                  <a:latin typeface="Cambria Math" panose="02040503050406030204" pitchFamily="18" charset="0"/>
                </a:endParaRPr>
              </a:p>
              <a:p>
                <a:pPr marL="0" indent="0">
                  <a:lnSpc>
                    <a:spcPct val="100000"/>
                  </a:lnSpc>
                  <a:spcBef>
                    <a:spcPts val="400"/>
                  </a:spcBef>
                  <a:buNone/>
                </a:pPr>
                <a14:m>
                  <m:oMathPara xmlns:m="http://schemas.openxmlformats.org/officeDocument/2006/math">
                    <m:oMathParaPr>
                      <m:jc m:val="centerGroup"/>
                    </m:oMathParaPr>
                    <m:oMath xmlns:m="http://schemas.openxmlformats.org/officeDocument/2006/math">
                      <m:r>
                        <a:rPr lang="en-CA" altLang="zh-TW" sz="2800" i="1" smtClean="0">
                          <a:solidFill>
                            <a:srgbClr val="C00000"/>
                          </a:solidFill>
                          <a:latin typeface="Cambria Math" panose="02040503050406030204" pitchFamily="18" charset="0"/>
                        </a:rPr>
                        <m:t>∆</m:t>
                      </m:r>
                      <m:sSub>
                        <m:sSubPr>
                          <m:ctrlPr>
                            <a:rPr lang="zh-TW" altLang="zh-TW" sz="2800" i="1">
                              <a:solidFill>
                                <a:srgbClr val="C00000"/>
                              </a:solidFill>
                              <a:latin typeface="Cambria Math" panose="02040503050406030204" pitchFamily="18" charset="0"/>
                            </a:rPr>
                          </m:ctrlPr>
                        </m:sSubPr>
                        <m:e>
                          <m:r>
                            <a:rPr lang="en-US" altLang="zh-TW" sz="2800" b="0" i="1" smtClean="0">
                              <a:solidFill>
                                <a:srgbClr val="C00000"/>
                              </a:solidFill>
                              <a:latin typeface="Cambria Math" panose="02040503050406030204" pitchFamily="18" charset="0"/>
                            </a:rPr>
                            <m:t>𝑠</m:t>
                          </m:r>
                        </m:e>
                        <m:sub>
                          <m:r>
                            <a:rPr lang="en-CA" altLang="zh-TW" sz="2800" i="1">
                              <a:solidFill>
                                <a:srgbClr val="C00000"/>
                              </a:solidFill>
                              <a:latin typeface="Cambria Math" panose="02040503050406030204" pitchFamily="18" charset="0"/>
                            </a:rPr>
                            <m:t>𝑐𝑜𝑛𝑓</m:t>
                          </m:r>
                        </m:sub>
                      </m:sSub>
                      <m:r>
                        <a:rPr lang="en-CA" altLang="zh-TW" sz="2800" i="1">
                          <a:solidFill>
                            <a:srgbClr val="C00000"/>
                          </a:solidFill>
                          <a:latin typeface="Cambria Math" panose="02040503050406030204" pitchFamily="18" charset="0"/>
                        </a:rPr>
                        <m:t>=</m:t>
                      </m:r>
                      <m:r>
                        <a:rPr lang="zh-TW" altLang="en-CA" sz="2800" i="1" smtClean="0">
                          <a:solidFill>
                            <a:srgbClr val="C00000"/>
                          </a:solidFill>
                          <a:latin typeface="Cambria Math" panose="02040503050406030204" pitchFamily="18" charset="0"/>
                        </a:rPr>
                        <m:t>𝜌</m:t>
                      </m:r>
                      <m:f>
                        <m:fPr>
                          <m:ctrlPr>
                            <a:rPr lang="en-US" altLang="zh-TW" sz="2800" i="1" smtClean="0">
                              <a:solidFill>
                                <a:srgbClr val="C00000"/>
                              </a:solidFill>
                              <a:latin typeface="Cambria Math" panose="02040503050406030204" pitchFamily="18" charset="0"/>
                            </a:rPr>
                          </m:ctrlPr>
                        </m:fPr>
                        <m:num>
                          <m:sSub>
                            <m:sSubPr>
                              <m:ctrlPr>
                                <a:rPr lang="en-US" altLang="zh-TW" sz="2800" i="1" smtClean="0">
                                  <a:solidFill>
                                    <a:srgbClr val="C00000"/>
                                  </a:solidFill>
                                  <a:latin typeface="Cambria Math" panose="02040503050406030204" pitchFamily="18" charset="0"/>
                                </a:rPr>
                              </m:ctrlPr>
                            </m:sSubPr>
                            <m:e>
                              <m:r>
                                <a:rPr lang="en-US" altLang="zh-TW" sz="2800" b="0" i="1" smtClean="0">
                                  <a:solidFill>
                                    <a:srgbClr val="C00000"/>
                                  </a:solidFill>
                                  <a:latin typeface="Cambria Math" panose="02040503050406030204" pitchFamily="18" charset="0"/>
                                </a:rPr>
                                <m:t>𝑁</m:t>
                              </m:r>
                            </m:e>
                            <m:sub>
                              <m:r>
                                <a:rPr lang="en-US" altLang="zh-TW" sz="2800" b="0" i="1" smtClean="0">
                                  <a:solidFill>
                                    <a:srgbClr val="C00000"/>
                                  </a:solidFill>
                                  <a:latin typeface="Cambria Math" panose="02040503050406030204" pitchFamily="18" charset="0"/>
                                </a:rPr>
                                <m:t>𝐴</m:t>
                              </m:r>
                            </m:sub>
                          </m:sSub>
                        </m:num>
                        <m:den>
                          <m:sSub>
                            <m:sSubPr>
                              <m:ctrlPr>
                                <a:rPr lang="en-US" altLang="zh-TW" sz="2800" i="1" smtClean="0">
                                  <a:solidFill>
                                    <a:srgbClr val="C00000"/>
                                  </a:solidFill>
                                  <a:latin typeface="Cambria Math" panose="02040503050406030204" pitchFamily="18" charset="0"/>
                                </a:rPr>
                              </m:ctrlPr>
                            </m:sSubPr>
                            <m:e>
                              <m:r>
                                <a:rPr lang="en-US" altLang="zh-TW" sz="2800" b="0" i="1" smtClean="0">
                                  <a:solidFill>
                                    <a:srgbClr val="C00000"/>
                                  </a:solidFill>
                                  <a:latin typeface="Cambria Math" panose="02040503050406030204" pitchFamily="18" charset="0"/>
                                </a:rPr>
                                <m:t>𝑚</m:t>
                              </m:r>
                            </m:e>
                            <m:sub>
                              <m:r>
                                <a:rPr lang="en-US" altLang="zh-TW" sz="2800" b="0" i="1" smtClean="0">
                                  <a:solidFill>
                                    <a:srgbClr val="C00000"/>
                                  </a:solidFill>
                                  <a:latin typeface="Cambria Math" panose="02040503050406030204" pitchFamily="18" charset="0"/>
                                </a:rPr>
                                <m:t>𝑠</m:t>
                              </m:r>
                            </m:sub>
                          </m:sSub>
                        </m:den>
                      </m:f>
                      <m:d>
                        <m:dPr>
                          <m:ctrlPr>
                            <a:rPr lang="en-US" altLang="zh-TW" sz="2800" i="1" smtClean="0">
                              <a:solidFill>
                                <a:srgbClr val="C00000"/>
                              </a:solidFill>
                              <a:latin typeface="Cambria Math" panose="02040503050406030204" pitchFamily="18" charset="0"/>
                            </a:rPr>
                          </m:ctrlPr>
                        </m:dPr>
                        <m:e>
                          <m:r>
                            <a:rPr lang="en-CA" altLang="zh-TW" sz="2800" i="1">
                              <a:solidFill>
                                <a:srgbClr val="C00000"/>
                              </a:solidFill>
                              <a:latin typeface="Cambria Math" panose="02040503050406030204" pitchFamily="18" charset="0"/>
                            </a:rPr>
                            <m:t>∆</m:t>
                          </m:r>
                          <m:sSub>
                            <m:sSubPr>
                              <m:ctrlPr>
                                <a:rPr lang="zh-TW" altLang="zh-TW" sz="2800" i="1">
                                  <a:solidFill>
                                    <a:srgbClr val="C00000"/>
                                  </a:solidFill>
                                  <a:latin typeface="Cambria Math" panose="02040503050406030204" pitchFamily="18" charset="0"/>
                                </a:rPr>
                              </m:ctrlPr>
                            </m:sSubPr>
                            <m:e>
                              <m:r>
                                <a:rPr lang="en-CA" altLang="zh-TW" sz="2800" i="1">
                                  <a:solidFill>
                                    <a:srgbClr val="C00000"/>
                                  </a:solidFill>
                                  <a:latin typeface="Cambria Math" panose="02040503050406030204" pitchFamily="18" charset="0"/>
                                </a:rPr>
                                <m:t>𝐶</m:t>
                              </m:r>
                            </m:e>
                            <m:sub>
                              <m:r>
                                <a:rPr lang="en-CA" altLang="zh-TW" sz="2800" i="1">
                                  <a:solidFill>
                                    <a:srgbClr val="C00000"/>
                                  </a:solidFill>
                                  <a:latin typeface="Cambria Math" panose="02040503050406030204" pitchFamily="18" charset="0"/>
                                </a:rPr>
                                <m:t>𝑣</m:t>
                              </m:r>
                            </m:sub>
                          </m:sSub>
                          <m:f>
                            <m:fPr>
                              <m:ctrlPr>
                                <a:rPr lang="zh-TW" altLang="zh-TW" sz="2800" i="1">
                                  <a:solidFill>
                                    <a:srgbClr val="C00000"/>
                                  </a:solidFill>
                                  <a:latin typeface="Cambria Math" panose="02040503050406030204" pitchFamily="18" charset="0"/>
                                </a:rPr>
                              </m:ctrlPr>
                            </m:fPr>
                            <m:num>
                              <m:sSub>
                                <m:sSubPr>
                                  <m:ctrlPr>
                                    <a:rPr lang="zh-TW" altLang="zh-TW" sz="2800" i="1">
                                      <a:solidFill>
                                        <a:srgbClr val="C00000"/>
                                      </a:solidFill>
                                      <a:latin typeface="Cambria Math" panose="02040503050406030204" pitchFamily="18" charset="0"/>
                                    </a:rPr>
                                  </m:ctrlPr>
                                </m:sSubPr>
                                <m:e>
                                  <m:r>
                                    <a:rPr lang="en-US" altLang="zh-TW" sz="2800" i="1">
                                      <a:solidFill>
                                        <a:srgbClr val="C00000"/>
                                      </a:solidFill>
                                      <a:latin typeface="Cambria Math" panose="02040503050406030204" pitchFamily="18" charset="0"/>
                                    </a:rPr>
                                    <m:t>𝐸</m:t>
                                  </m:r>
                                </m:e>
                                <m:sub>
                                  <m:r>
                                    <a:rPr lang="en-US" altLang="zh-TW" sz="2800" i="1">
                                      <a:solidFill>
                                        <a:srgbClr val="C00000"/>
                                      </a:solidFill>
                                      <a:latin typeface="Cambria Math" panose="02040503050406030204" pitchFamily="18" charset="0"/>
                                    </a:rPr>
                                    <m:t>𝑓</m:t>
                                  </m:r>
                                </m:sub>
                              </m:sSub>
                            </m:num>
                            <m:den>
                              <m:r>
                                <a:rPr lang="en-CA" altLang="zh-TW" sz="2800" i="1">
                                  <a:solidFill>
                                    <a:srgbClr val="C00000"/>
                                  </a:solidFill>
                                  <a:latin typeface="Cambria Math" panose="02040503050406030204" pitchFamily="18" charset="0"/>
                                </a:rPr>
                                <m:t>𝑇</m:t>
                              </m:r>
                            </m:den>
                          </m:f>
                        </m:e>
                      </m:d>
                    </m:oMath>
                  </m:oMathPara>
                </a14:m>
                <a:endParaRPr lang="en-US" altLang="zh-TW" sz="2800" i="1" dirty="0">
                  <a:solidFill>
                    <a:srgbClr val="C00000"/>
                  </a:solidFill>
                  <a:latin typeface="Cambria Math" panose="02040503050406030204" pitchFamily="18" charset="0"/>
                </a:endParaRPr>
              </a:p>
              <a:p>
                <a:pPr>
                  <a:lnSpc>
                    <a:spcPct val="100000"/>
                  </a:lnSpc>
                  <a:spcBef>
                    <a:spcPts val="400"/>
                  </a:spcBef>
                </a:pPr>
                <a:endParaRPr lang="en-US" altLang="zh-TW" sz="2000" i="1" dirty="0">
                  <a:solidFill>
                    <a:srgbClr val="C00000"/>
                  </a:solidFill>
                  <a:latin typeface="Cambria Math" panose="02040503050406030204" pitchFamily="18" charset="0"/>
                </a:endParaRPr>
              </a:p>
              <a:p>
                <a:pPr>
                  <a:spcBef>
                    <a:spcPts val="400"/>
                  </a:spcBef>
                </a:pPr>
                <a:endParaRPr lang="en-US" altLang="zh-TW" sz="2000" dirty="0">
                  <a:latin typeface="Palatino Linotype" panose="0204050205050503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0857" y="1981200"/>
                <a:ext cx="4466733" cy="4724400"/>
              </a:xfrm>
              <a:blipFill>
                <a:blip r:embed="rId4"/>
                <a:stretch>
                  <a:fillRect l="-2456" r="-4638"/>
                </a:stretch>
              </a:blipFill>
            </p:spPr>
            <p:txBody>
              <a:bodyPr/>
              <a:lstStyle/>
              <a:p>
                <a:r>
                  <a:rPr lang="en-US">
                    <a:noFill/>
                  </a:rPr>
                  <a:t> </a:t>
                </a:r>
              </a:p>
            </p:txBody>
          </p:sp>
        </mc:Fallback>
      </mc:AlternateContent>
      <p:sp>
        <p:nvSpPr>
          <p:cNvPr id="6" name="Title 1">
            <a:extLst>
              <a:ext uri="{FF2B5EF4-FFF2-40B4-BE49-F238E27FC236}">
                <a16:creationId xmlns:a16="http://schemas.microsoft.com/office/drawing/2014/main" id="{17C33E14-FD7A-4A0B-B16C-7BB3F85FE4D9}"/>
              </a:ext>
            </a:extLst>
          </p:cNvPr>
          <p:cNvSpPr txBox="1">
            <a:spLocks/>
          </p:cNvSpPr>
          <p:nvPr/>
        </p:nvSpPr>
        <p:spPr>
          <a:xfrm>
            <a:off x="0" y="720689"/>
            <a:ext cx="9350188"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2800" b="1" dirty="0">
                <a:solidFill>
                  <a:srgbClr val="C00000"/>
                </a:solidFill>
                <a:latin typeface="Palatino Linotype" panose="02040502050505030304" pitchFamily="18" charset="0"/>
              </a:rPr>
              <a:t>Entropy generation -very high cycle fatigue [metals]</a:t>
            </a:r>
            <a:endParaRPr lang="en-US" sz="2800" b="1" dirty="0">
              <a:solidFill>
                <a:srgbClr val="C0000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BDC93DA0-1BA8-43B3-456C-9C1EE20B2919}"/>
                  </a:ext>
                </a:extLst>
              </p:cNvPr>
              <p:cNvSpPr txBox="1"/>
              <p:nvPr/>
            </p:nvSpPr>
            <p:spPr>
              <a:xfrm>
                <a:off x="4918040" y="5181600"/>
                <a:ext cx="3810000" cy="1345625"/>
              </a:xfrm>
              <a:prstGeom prst="rect">
                <a:avLst/>
              </a:prstGeom>
              <a:noFill/>
            </p:spPr>
            <p:txBody>
              <a:bodyPr wrap="square">
                <a:spAutoFit/>
              </a:bodyPr>
              <a:lstStyle/>
              <a:p>
                <a:pPr marL="285750" indent="-285750">
                  <a:spcBef>
                    <a:spcPts val="400"/>
                  </a:spcBef>
                  <a:spcAft>
                    <a:spcPts val="600"/>
                  </a:spcAft>
                  <a:buFont typeface="Arial" panose="020B0604020202020204" pitchFamily="34" charset="0"/>
                  <a:buChar char="•"/>
                </a:pPr>
                <a:r>
                  <a:rPr lang="en-US" altLang="zh-TW" dirty="0">
                    <a:latin typeface="Palatino Linotype" panose="02040502050505030304" pitchFamily="18" charset="0"/>
                  </a:rPr>
                  <a:t>The vacancy concentration </a:t>
                </a:r>
                <a14:m>
                  <m:oMath xmlns:m="http://schemas.openxmlformats.org/officeDocument/2006/math">
                    <m:sSub>
                      <m:sSubPr>
                        <m:ctrlPr>
                          <a:rPr lang="zh-TW" altLang="zh-TW" i="1" smtClean="0">
                            <a:solidFill>
                              <a:srgbClr val="C00000"/>
                            </a:solidFill>
                            <a:latin typeface="Cambria Math" panose="02040503050406030204" pitchFamily="18" charset="0"/>
                          </a:rPr>
                        </m:ctrlPr>
                      </m:sSubPr>
                      <m:e>
                        <m:r>
                          <a:rPr lang="en-CA" altLang="zh-TW" i="1">
                            <a:solidFill>
                              <a:srgbClr val="C00000"/>
                            </a:solidFill>
                            <a:latin typeface="Cambria Math" panose="02040503050406030204" pitchFamily="18" charset="0"/>
                          </a:rPr>
                          <m:t>𝐶</m:t>
                        </m:r>
                      </m:e>
                      <m:sub>
                        <m:r>
                          <a:rPr lang="en-CA" altLang="zh-TW" i="1">
                            <a:solidFill>
                              <a:srgbClr val="C00000"/>
                            </a:solidFill>
                            <a:latin typeface="Cambria Math" panose="02040503050406030204" pitchFamily="18" charset="0"/>
                          </a:rPr>
                          <m:t>𝑣</m:t>
                        </m:r>
                      </m:sub>
                    </m:sSub>
                  </m:oMath>
                </a14:m>
                <a:r>
                  <a:rPr lang="en-US" altLang="zh-TW" dirty="0">
                    <a:latin typeface="Palatino Linotype" panose="02040502050505030304" pitchFamily="18" charset="0"/>
                  </a:rPr>
                  <a:t> at given temperature T: </a:t>
                </a:r>
              </a:p>
              <a:p>
                <a:pPr algn="ctr">
                  <a:spcBef>
                    <a:spcPts val="400"/>
                  </a:spcBef>
                </a:pPr>
                <a14:m>
                  <m:oMathPara xmlns:m="http://schemas.openxmlformats.org/officeDocument/2006/math">
                    <m:oMathParaPr>
                      <m:jc m:val="centerGroup"/>
                    </m:oMathParaPr>
                    <m:oMath xmlns:m="http://schemas.openxmlformats.org/officeDocument/2006/math">
                      <m:sSub>
                        <m:sSubPr>
                          <m:ctrlPr>
                            <a:rPr lang="zh-TW" altLang="zh-TW" sz="1800" i="1">
                              <a:solidFill>
                                <a:srgbClr val="C00000"/>
                              </a:solidFill>
                              <a:latin typeface="Cambria Math" panose="02040503050406030204" pitchFamily="18" charset="0"/>
                            </a:rPr>
                          </m:ctrlPr>
                        </m:sSubPr>
                        <m:e>
                          <m:r>
                            <a:rPr lang="en-US" altLang="zh-TW" sz="1800" i="1">
                              <a:solidFill>
                                <a:srgbClr val="C00000"/>
                              </a:solidFill>
                              <a:latin typeface="Cambria Math" panose="02040503050406030204" pitchFamily="18" charset="0"/>
                            </a:rPr>
                            <m:t>𝐶</m:t>
                          </m:r>
                        </m:e>
                        <m:sub>
                          <m:r>
                            <a:rPr lang="en-US" altLang="zh-TW" sz="1800" i="1">
                              <a:solidFill>
                                <a:srgbClr val="C00000"/>
                              </a:solidFill>
                              <a:latin typeface="Cambria Math" panose="02040503050406030204" pitchFamily="18" charset="0"/>
                            </a:rPr>
                            <m:t>𝑣</m:t>
                          </m:r>
                        </m:sub>
                      </m:sSub>
                      <m:r>
                        <a:rPr lang="en-US" altLang="zh-TW" sz="1800" i="1">
                          <a:solidFill>
                            <a:srgbClr val="C00000"/>
                          </a:solidFill>
                          <a:latin typeface="Cambria Math" panose="02040503050406030204" pitchFamily="18" charset="0"/>
                        </a:rPr>
                        <m:t>=</m:t>
                      </m:r>
                      <m:f>
                        <m:fPr>
                          <m:ctrlPr>
                            <a:rPr lang="zh-TW" altLang="zh-TW" sz="1800" i="1">
                              <a:solidFill>
                                <a:srgbClr val="C00000"/>
                              </a:solidFill>
                              <a:latin typeface="Cambria Math" panose="02040503050406030204" pitchFamily="18" charset="0"/>
                            </a:rPr>
                          </m:ctrlPr>
                        </m:fPr>
                        <m:num>
                          <m:r>
                            <a:rPr lang="en-US" altLang="zh-TW" sz="1800" i="1">
                              <a:solidFill>
                                <a:srgbClr val="C00000"/>
                              </a:solidFill>
                              <a:latin typeface="Cambria Math" panose="02040503050406030204" pitchFamily="18" charset="0"/>
                            </a:rPr>
                            <m:t>𝑛</m:t>
                          </m:r>
                        </m:num>
                        <m:den>
                          <m:r>
                            <a:rPr lang="en-US" altLang="zh-TW" sz="1800" i="1">
                              <a:solidFill>
                                <a:srgbClr val="C00000"/>
                              </a:solidFill>
                              <a:latin typeface="Cambria Math" panose="02040503050406030204" pitchFamily="18" charset="0"/>
                            </a:rPr>
                            <m:t>𝑁</m:t>
                          </m:r>
                        </m:den>
                      </m:f>
                      <m:r>
                        <a:rPr lang="en-US" altLang="zh-TW" sz="1800" i="1">
                          <a:solidFill>
                            <a:srgbClr val="C00000"/>
                          </a:solidFill>
                          <a:latin typeface="Cambria Math" panose="02040503050406030204" pitchFamily="18" charset="0"/>
                        </a:rPr>
                        <m:t>=</m:t>
                      </m:r>
                      <m:r>
                        <m:rPr>
                          <m:nor/>
                        </m:rPr>
                        <a:rPr lang="en-US" altLang="zh-TW" sz="1800" i="1">
                          <a:solidFill>
                            <a:srgbClr val="C00000"/>
                          </a:solidFill>
                          <a:latin typeface="Cambria Math" panose="02040503050406030204" pitchFamily="18" charset="0"/>
                        </a:rPr>
                        <m:t>exp</m:t>
                      </m:r>
                      <m:d>
                        <m:dPr>
                          <m:ctrlPr>
                            <a:rPr lang="zh-TW" altLang="zh-TW" sz="1800" i="1">
                              <a:solidFill>
                                <a:srgbClr val="C00000"/>
                              </a:solidFill>
                              <a:latin typeface="Cambria Math" panose="02040503050406030204" pitchFamily="18" charset="0"/>
                            </a:rPr>
                          </m:ctrlPr>
                        </m:dPr>
                        <m:e>
                          <m:f>
                            <m:fPr>
                              <m:ctrlPr>
                                <a:rPr lang="zh-TW" altLang="zh-TW" sz="1800" i="1">
                                  <a:solidFill>
                                    <a:srgbClr val="C00000"/>
                                  </a:solidFill>
                                  <a:latin typeface="Cambria Math" panose="02040503050406030204" pitchFamily="18" charset="0"/>
                                </a:rPr>
                              </m:ctrlPr>
                            </m:fPr>
                            <m:num>
                              <m:r>
                                <a:rPr lang="en-US" altLang="zh-TW" sz="1800" i="1">
                                  <a:solidFill>
                                    <a:srgbClr val="C00000"/>
                                  </a:solidFill>
                                  <a:latin typeface="Cambria Math" panose="02040503050406030204" pitchFamily="18" charset="0"/>
                                </a:rPr>
                                <m:t>𝑇</m:t>
                              </m:r>
                              <m:sSub>
                                <m:sSubPr>
                                  <m:ctrlPr>
                                    <a:rPr lang="zh-TW" altLang="zh-TW" sz="1800" i="1">
                                      <a:solidFill>
                                        <a:srgbClr val="C00000"/>
                                      </a:solidFill>
                                      <a:latin typeface="Cambria Math" panose="02040503050406030204" pitchFamily="18" charset="0"/>
                                    </a:rPr>
                                  </m:ctrlPr>
                                </m:sSubPr>
                                <m:e>
                                  <m:r>
                                    <a:rPr lang="en-US" altLang="zh-TW" sz="1800" i="1">
                                      <a:solidFill>
                                        <a:srgbClr val="C00000"/>
                                      </a:solidFill>
                                      <a:latin typeface="Cambria Math" panose="02040503050406030204" pitchFamily="18" charset="0"/>
                                    </a:rPr>
                                    <m:t>∆</m:t>
                                  </m:r>
                                  <m:r>
                                    <a:rPr lang="en-US" altLang="zh-TW" sz="1800" i="1">
                                      <a:solidFill>
                                        <a:srgbClr val="C00000"/>
                                      </a:solidFill>
                                      <a:latin typeface="Cambria Math" panose="02040503050406030204" pitchFamily="18" charset="0"/>
                                    </a:rPr>
                                    <m:t>𝑆</m:t>
                                  </m:r>
                                </m:e>
                                <m:sub>
                                  <m:r>
                                    <a:rPr lang="en-US" altLang="zh-TW" sz="1800" i="1">
                                      <a:solidFill>
                                        <a:srgbClr val="C00000"/>
                                      </a:solidFill>
                                      <a:latin typeface="Cambria Math" panose="02040503050406030204" pitchFamily="18" charset="0"/>
                                    </a:rPr>
                                    <m:t>𝑣</m:t>
                                  </m:r>
                                </m:sub>
                              </m:sSub>
                              <m:r>
                                <a:rPr lang="en-US" altLang="zh-TW" sz="1800" i="1">
                                  <a:solidFill>
                                    <a:srgbClr val="C00000"/>
                                  </a:solidFill>
                                  <a:latin typeface="Cambria Math" panose="02040503050406030204" pitchFamily="18" charset="0"/>
                                </a:rPr>
                                <m:t>−</m:t>
                              </m:r>
                              <m:sSub>
                                <m:sSubPr>
                                  <m:ctrlPr>
                                    <a:rPr lang="zh-TW" altLang="zh-TW" i="1">
                                      <a:solidFill>
                                        <a:srgbClr val="C00000"/>
                                      </a:solidFill>
                                      <a:latin typeface="Cambria Math" panose="02040503050406030204" pitchFamily="18" charset="0"/>
                                    </a:rPr>
                                  </m:ctrlPr>
                                </m:sSubPr>
                                <m:e>
                                  <m:r>
                                    <a:rPr lang="en-US" altLang="zh-TW" i="1">
                                      <a:solidFill>
                                        <a:srgbClr val="C00000"/>
                                      </a:solidFill>
                                      <a:latin typeface="Cambria Math" panose="02040503050406030204" pitchFamily="18" charset="0"/>
                                    </a:rPr>
                                    <m:t>𝐸</m:t>
                                  </m:r>
                                </m:e>
                                <m:sub>
                                  <m:r>
                                    <a:rPr lang="en-US" altLang="zh-TW" i="1">
                                      <a:solidFill>
                                        <a:srgbClr val="C00000"/>
                                      </a:solidFill>
                                      <a:latin typeface="Cambria Math" panose="02040503050406030204" pitchFamily="18" charset="0"/>
                                    </a:rPr>
                                    <m:t>𝑓</m:t>
                                  </m:r>
                                </m:sub>
                              </m:sSub>
                            </m:num>
                            <m:den>
                              <m:sSub>
                                <m:sSubPr>
                                  <m:ctrlPr>
                                    <a:rPr lang="zh-TW" altLang="zh-TW" sz="1800" i="1">
                                      <a:solidFill>
                                        <a:srgbClr val="C00000"/>
                                      </a:solidFill>
                                      <a:latin typeface="Cambria Math" panose="02040503050406030204" pitchFamily="18" charset="0"/>
                                    </a:rPr>
                                  </m:ctrlPr>
                                </m:sSubPr>
                                <m:e>
                                  <m:r>
                                    <a:rPr lang="en-US" altLang="zh-TW" sz="1800" i="1">
                                      <a:solidFill>
                                        <a:srgbClr val="C00000"/>
                                      </a:solidFill>
                                      <a:latin typeface="Cambria Math" panose="02040503050406030204" pitchFamily="18" charset="0"/>
                                    </a:rPr>
                                    <m:t>𝑘</m:t>
                                  </m:r>
                                </m:e>
                                <m:sub>
                                  <m:r>
                                    <a:rPr lang="en-US" altLang="zh-TW" sz="1800" i="1">
                                      <a:solidFill>
                                        <a:srgbClr val="C00000"/>
                                      </a:solidFill>
                                      <a:latin typeface="Cambria Math" panose="02040503050406030204" pitchFamily="18" charset="0"/>
                                    </a:rPr>
                                    <m:t>𝐵</m:t>
                                  </m:r>
                                </m:sub>
                              </m:sSub>
                              <m:r>
                                <a:rPr lang="en-US" altLang="zh-TW" sz="1800" i="1">
                                  <a:solidFill>
                                    <a:srgbClr val="C00000"/>
                                  </a:solidFill>
                                  <a:latin typeface="Cambria Math" panose="02040503050406030204" pitchFamily="18" charset="0"/>
                                </a:rPr>
                                <m:t>𝑇</m:t>
                              </m:r>
                            </m:den>
                          </m:f>
                        </m:e>
                      </m:d>
                    </m:oMath>
                  </m:oMathPara>
                </a14:m>
                <a:endParaRPr lang="zh-TW" altLang="en-US" dirty="0"/>
              </a:p>
            </p:txBody>
          </p:sp>
        </mc:Choice>
        <mc:Fallback xmlns="">
          <p:sp>
            <p:nvSpPr>
              <p:cNvPr id="5" name="文字方塊 4">
                <a:extLst>
                  <a:ext uri="{FF2B5EF4-FFF2-40B4-BE49-F238E27FC236}">
                    <a16:creationId xmlns:a16="http://schemas.microsoft.com/office/drawing/2014/main" id="{BDC93DA0-1BA8-43B3-456C-9C1EE20B2919}"/>
                  </a:ext>
                </a:extLst>
              </p:cNvPr>
              <p:cNvSpPr txBox="1">
                <a:spLocks noRot="1" noChangeAspect="1" noMove="1" noResize="1" noEditPoints="1" noAdjustHandles="1" noChangeArrowheads="1" noChangeShapeType="1" noTextEdit="1"/>
              </p:cNvSpPr>
              <p:nvPr/>
            </p:nvSpPr>
            <p:spPr>
              <a:xfrm>
                <a:off x="4918040" y="5181600"/>
                <a:ext cx="3810000" cy="1345625"/>
              </a:xfrm>
              <a:prstGeom prst="rect">
                <a:avLst/>
              </a:prstGeom>
              <a:blipFill>
                <a:blip r:embed="rId5"/>
                <a:stretch>
                  <a:fillRect l="-1120" t="-226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6487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5960" y="2057400"/>
                <a:ext cx="5222840" cy="4648200"/>
              </a:xfrm>
            </p:spPr>
            <p:txBody>
              <a:bodyPr>
                <a:normAutofit fontScale="92500"/>
              </a:bodyPr>
              <a:lstStyle/>
              <a:p>
                <a:pPr>
                  <a:lnSpc>
                    <a:spcPct val="110000"/>
                  </a:lnSpc>
                  <a:spcBef>
                    <a:spcPts val="600"/>
                  </a:spcBef>
                </a:pPr>
                <a:r>
                  <a:rPr lang="en-US" altLang="zh-TW" sz="3000" dirty="0">
                    <a:solidFill>
                      <a:srgbClr val="000C10"/>
                    </a:solidFill>
                    <a:latin typeface="Palatino Linotype" panose="02040502050505030304" pitchFamily="18" charset="0"/>
                  </a:rPr>
                  <a:t>Must include translational &amp; rotational vibrational modes</a:t>
                </a:r>
              </a:p>
              <a:p>
                <a:pPr>
                  <a:lnSpc>
                    <a:spcPct val="110000"/>
                  </a:lnSpc>
                  <a:spcBef>
                    <a:spcPts val="600"/>
                  </a:spcBef>
                </a:pPr>
                <a:r>
                  <a:rPr lang="en-US" altLang="zh-TW" sz="3000" dirty="0">
                    <a:solidFill>
                      <a:srgbClr val="000C10"/>
                    </a:solidFill>
                    <a:latin typeface="Palatino Linotype" panose="02040502050505030304" pitchFamily="18" charset="0"/>
                  </a:rPr>
                  <a:t>Obtained from molecular dynamics simulation</a:t>
                </a:r>
              </a:p>
              <a:p>
                <a:pPr marL="0" indent="0" algn="ctr">
                  <a:lnSpc>
                    <a:spcPct val="110000"/>
                  </a:lnSpc>
                  <a:spcBef>
                    <a:spcPts val="600"/>
                  </a:spcBef>
                  <a:buNone/>
                </a:pPr>
                <a14:m>
                  <m:oMath xmlns:m="http://schemas.openxmlformats.org/officeDocument/2006/math">
                    <m:sSub>
                      <m:sSubPr>
                        <m:ctrlPr>
                          <a:rPr lang="zh-TW" altLang="zh-TW" sz="3000" i="1" smtClean="0">
                            <a:solidFill>
                              <a:srgbClr val="C00000"/>
                            </a:solidFill>
                            <a:latin typeface="Cambria Math" panose="02040503050406030204" pitchFamily="18" charset="0"/>
                          </a:rPr>
                        </m:ctrlPr>
                      </m:sSubPr>
                      <m:e>
                        <m:r>
                          <a:rPr lang="zh-TW" altLang="en-US" sz="3000" b="0" i="1">
                            <a:solidFill>
                              <a:srgbClr val="C00000"/>
                            </a:solidFill>
                            <a:latin typeface="Cambria Math" panose="02040503050406030204" pitchFamily="18" charset="0"/>
                          </a:rPr>
                          <m:t>∆</m:t>
                        </m:r>
                        <m:r>
                          <a:rPr lang="en-US" altLang="zh-TW" sz="3000" b="0" i="1" smtClean="0">
                            <a:solidFill>
                              <a:srgbClr val="C00000"/>
                            </a:solidFill>
                            <a:latin typeface="Cambria Math" panose="02040503050406030204" pitchFamily="18" charset="0"/>
                          </a:rPr>
                          <m:t>𝑆</m:t>
                        </m:r>
                      </m:e>
                      <m:sub>
                        <m:r>
                          <a:rPr lang="en-US" altLang="zh-TW" sz="3000" b="0" i="1" smtClean="0">
                            <a:solidFill>
                              <a:srgbClr val="C00000"/>
                            </a:solidFill>
                            <a:latin typeface="Cambria Math" panose="02040503050406030204" pitchFamily="18" charset="0"/>
                          </a:rPr>
                          <m:t>𝑣𝑖𝑏</m:t>
                        </m:r>
                      </m:sub>
                    </m:sSub>
                    <m:r>
                      <a:rPr lang="en-US" altLang="zh-TW" sz="3000" b="1" i="1" smtClean="0">
                        <a:solidFill>
                          <a:srgbClr val="C00000"/>
                        </a:solidFill>
                        <a:latin typeface="Cambria Math" panose="02040503050406030204" pitchFamily="18" charset="0"/>
                      </a:rPr>
                      <m:t>=</m:t>
                    </m:r>
                    <m:r>
                      <a:rPr lang="en-US" altLang="zh-TW" sz="3000" b="0" i="1" smtClean="0">
                        <a:solidFill>
                          <a:srgbClr val="C00000"/>
                        </a:solidFill>
                        <a:latin typeface="Cambria Math" panose="02040503050406030204" pitchFamily="18" charset="0"/>
                      </a:rPr>
                      <m:t>(</m:t>
                    </m:r>
                    <m:sSub>
                      <m:sSubPr>
                        <m:ctrlPr>
                          <a:rPr lang="zh-TW" altLang="zh-TW" sz="3000" i="1">
                            <a:solidFill>
                              <a:srgbClr val="C00000"/>
                            </a:solidFill>
                            <a:latin typeface="Cambria Math" panose="02040503050406030204" pitchFamily="18" charset="0"/>
                          </a:rPr>
                        </m:ctrlPr>
                      </m:sSubPr>
                      <m:e>
                        <m:r>
                          <a:rPr lang="en-CA" altLang="zh-TW" sz="3000" i="1">
                            <a:solidFill>
                              <a:srgbClr val="C00000"/>
                            </a:solidFill>
                            <a:latin typeface="Cambria Math" panose="02040503050406030204" pitchFamily="18" charset="0"/>
                          </a:rPr>
                          <m:t>𝑛</m:t>
                        </m:r>
                      </m:e>
                      <m:sub>
                        <m:r>
                          <a:rPr lang="en-CA" altLang="zh-TW" sz="3000" i="1">
                            <a:solidFill>
                              <a:srgbClr val="C00000"/>
                            </a:solidFill>
                            <a:latin typeface="Cambria Math" panose="02040503050406030204" pitchFamily="18" charset="0"/>
                          </a:rPr>
                          <m:t>𝑎𝑡𝑜𝑚</m:t>
                        </m:r>
                      </m:sub>
                    </m:sSub>
                    <m:r>
                      <a:rPr lang="en-CA" altLang="zh-TW" sz="3000" i="1">
                        <a:solidFill>
                          <a:srgbClr val="C00000"/>
                        </a:solidFill>
                        <a:latin typeface="Cambria Math" panose="02040503050406030204" pitchFamily="18" charset="0"/>
                      </a:rPr>
                      <m:t>∆</m:t>
                    </m:r>
                    <m:sSub>
                      <m:sSubPr>
                        <m:ctrlPr>
                          <a:rPr lang="zh-TW" altLang="zh-TW" sz="3000" i="1">
                            <a:solidFill>
                              <a:srgbClr val="C00000"/>
                            </a:solidFill>
                            <a:latin typeface="Cambria Math" panose="02040503050406030204" pitchFamily="18" charset="0"/>
                          </a:rPr>
                        </m:ctrlPr>
                      </m:sSubPr>
                      <m:e>
                        <m:r>
                          <a:rPr lang="en-CA" altLang="zh-TW" sz="3000" i="1">
                            <a:solidFill>
                              <a:srgbClr val="C00000"/>
                            </a:solidFill>
                            <a:latin typeface="Cambria Math" panose="02040503050406030204" pitchFamily="18" charset="0"/>
                          </a:rPr>
                          <m:t>𝐶</m:t>
                        </m:r>
                      </m:e>
                      <m:sub>
                        <m:r>
                          <a:rPr lang="en-CA" altLang="zh-TW" sz="3000" i="1">
                            <a:solidFill>
                              <a:srgbClr val="C00000"/>
                            </a:solidFill>
                            <a:latin typeface="Cambria Math" panose="02040503050406030204" pitchFamily="18" charset="0"/>
                          </a:rPr>
                          <m:t>𝑣</m:t>
                        </m:r>
                      </m:sub>
                    </m:sSub>
                  </m:oMath>
                </a14:m>
                <a:r>
                  <a:rPr lang="en-US" altLang="zh-TW" sz="3000" b="1" dirty="0">
                    <a:solidFill>
                      <a:srgbClr val="C00000"/>
                    </a:solidFill>
                  </a:rPr>
                  <a:t>)</a:t>
                </a:r>
                <a:r>
                  <a:rPr lang="zh-TW" altLang="zh-TW" sz="3000" b="1" dirty="0">
                    <a:solidFill>
                      <a:srgbClr val="C00000"/>
                    </a:solidFill>
                  </a:rPr>
                  <a:t> </a:t>
                </a:r>
                <a14:m>
                  <m:oMath xmlns:m="http://schemas.openxmlformats.org/officeDocument/2006/math">
                    <m:sSub>
                      <m:sSubPr>
                        <m:ctrlPr>
                          <a:rPr lang="zh-TW" altLang="zh-TW" sz="3000" b="1" i="1">
                            <a:solidFill>
                              <a:srgbClr val="C00000"/>
                            </a:solidFill>
                            <a:latin typeface="Cambria Math" panose="02040503050406030204" pitchFamily="18" charset="0"/>
                          </a:rPr>
                        </m:ctrlPr>
                      </m:sSubPr>
                      <m:e>
                        <m:r>
                          <a:rPr lang="en-US" altLang="zh-TW" sz="3000" b="1" i="1">
                            <a:solidFill>
                              <a:srgbClr val="C00000"/>
                            </a:solidFill>
                            <a:latin typeface="Cambria Math" panose="02040503050406030204" pitchFamily="18" charset="0"/>
                          </a:rPr>
                          <m:t>𝑠</m:t>
                        </m:r>
                      </m:e>
                      <m:sub>
                        <m:r>
                          <a:rPr lang="en-US" altLang="zh-TW" sz="3000" b="1" i="1">
                            <a:solidFill>
                              <a:srgbClr val="C00000"/>
                            </a:solidFill>
                            <a:latin typeface="Cambria Math" panose="02040503050406030204" pitchFamily="18" charset="0"/>
                          </a:rPr>
                          <m:t>𝑣</m:t>
                        </m:r>
                      </m:sub>
                    </m:sSub>
                  </m:oMath>
                </a14:m>
                <a:endParaRPr lang="en-US" altLang="zh-TW" sz="3000" b="1" i="1" dirty="0">
                  <a:solidFill>
                    <a:srgbClr val="C00000"/>
                  </a:solidFill>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
                    </m:oMathParaPr>
                    <m:oMath xmlns:m="http://schemas.openxmlformats.org/officeDocument/2006/math">
                      <m:sSub>
                        <m:sSubPr>
                          <m:ctrlPr>
                            <a:rPr lang="zh-TW" altLang="zh-TW" sz="3000" b="1" i="1">
                              <a:solidFill>
                                <a:srgbClr val="C00000"/>
                              </a:solidFill>
                              <a:latin typeface="Cambria Math" panose="02040503050406030204" pitchFamily="18" charset="0"/>
                            </a:rPr>
                          </m:ctrlPr>
                        </m:sSubPr>
                        <m:e>
                          <m:r>
                            <a:rPr lang="zh-TW" altLang="en-US" sz="3000" b="1" i="1" smtClean="0">
                              <a:solidFill>
                                <a:srgbClr val="C00000"/>
                              </a:solidFill>
                              <a:latin typeface="Cambria Math" panose="02040503050406030204" pitchFamily="18" charset="0"/>
                            </a:rPr>
                            <m:t>∆</m:t>
                          </m:r>
                          <m:r>
                            <a:rPr lang="en-US" altLang="zh-TW" sz="3000" b="0" i="1" smtClean="0">
                              <a:solidFill>
                                <a:srgbClr val="C00000"/>
                              </a:solidFill>
                              <a:latin typeface="Cambria Math" panose="02040503050406030204" pitchFamily="18" charset="0"/>
                            </a:rPr>
                            <m:t>𝑠</m:t>
                          </m:r>
                        </m:e>
                        <m:sub>
                          <m:r>
                            <a:rPr lang="en-US" altLang="zh-TW" sz="3000" b="1" i="1">
                              <a:solidFill>
                                <a:srgbClr val="C00000"/>
                              </a:solidFill>
                              <a:latin typeface="Cambria Math" panose="02040503050406030204" pitchFamily="18" charset="0"/>
                            </a:rPr>
                            <m:t>𝑣𝑖𝑏</m:t>
                          </m:r>
                        </m:sub>
                      </m:sSub>
                      <m:r>
                        <a:rPr lang="en-US" altLang="zh-TW" sz="3000" b="1" i="1">
                          <a:solidFill>
                            <a:srgbClr val="C00000"/>
                          </a:solidFill>
                          <a:latin typeface="Cambria Math" panose="02040503050406030204" pitchFamily="18" charset="0"/>
                        </a:rPr>
                        <m:t>=</m:t>
                      </m:r>
                      <m:r>
                        <a:rPr lang="zh-TW" altLang="en-CA" sz="3000" i="1">
                          <a:solidFill>
                            <a:srgbClr val="C00000"/>
                          </a:solidFill>
                          <a:latin typeface="Cambria Math" panose="02040503050406030204" pitchFamily="18" charset="0"/>
                        </a:rPr>
                        <m:t>𝜌</m:t>
                      </m:r>
                      <m:f>
                        <m:fPr>
                          <m:ctrlPr>
                            <a:rPr lang="en-US" altLang="zh-TW" sz="3000" i="1">
                              <a:solidFill>
                                <a:srgbClr val="C00000"/>
                              </a:solidFill>
                              <a:latin typeface="Cambria Math" panose="02040503050406030204" pitchFamily="18" charset="0"/>
                            </a:rPr>
                          </m:ctrlPr>
                        </m:fPr>
                        <m:num>
                          <m:sSub>
                            <m:sSubPr>
                              <m:ctrlPr>
                                <a:rPr lang="en-US" altLang="zh-TW" sz="3000" i="1">
                                  <a:solidFill>
                                    <a:srgbClr val="C00000"/>
                                  </a:solidFill>
                                  <a:latin typeface="Cambria Math" panose="02040503050406030204" pitchFamily="18" charset="0"/>
                                </a:rPr>
                              </m:ctrlPr>
                            </m:sSubPr>
                            <m:e>
                              <m:r>
                                <a:rPr lang="en-US" altLang="zh-TW" sz="3000" i="1">
                                  <a:solidFill>
                                    <a:srgbClr val="C00000"/>
                                  </a:solidFill>
                                  <a:latin typeface="Cambria Math" panose="02040503050406030204" pitchFamily="18" charset="0"/>
                                </a:rPr>
                                <m:t>𝑁</m:t>
                              </m:r>
                            </m:e>
                            <m:sub>
                              <m:r>
                                <a:rPr lang="en-US" altLang="zh-TW" sz="3000" i="1">
                                  <a:solidFill>
                                    <a:srgbClr val="C00000"/>
                                  </a:solidFill>
                                  <a:latin typeface="Cambria Math" panose="02040503050406030204" pitchFamily="18" charset="0"/>
                                </a:rPr>
                                <m:t>𝐴</m:t>
                              </m:r>
                            </m:sub>
                          </m:sSub>
                        </m:num>
                        <m:den>
                          <m:sSub>
                            <m:sSubPr>
                              <m:ctrlPr>
                                <a:rPr lang="en-US" altLang="zh-TW" sz="3000" i="1">
                                  <a:solidFill>
                                    <a:srgbClr val="C00000"/>
                                  </a:solidFill>
                                  <a:latin typeface="Cambria Math" panose="02040503050406030204" pitchFamily="18" charset="0"/>
                                </a:rPr>
                              </m:ctrlPr>
                            </m:sSubPr>
                            <m:e>
                              <m:r>
                                <a:rPr lang="en-US" altLang="zh-TW" sz="3000" i="1">
                                  <a:solidFill>
                                    <a:srgbClr val="C00000"/>
                                  </a:solidFill>
                                  <a:latin typeface="Cambria Math" panose="02040503050406030204" pitchFamily="18" charset="0"/>
                                </a:rPr>
                                <m:t>𝑚</m:t>
                              </m:r>
                            </m:e>
                            <m:sub>
                              <m:r>
                                <a:rPr lang="en-US" altLang="zh-TW" sz="3000" i="1">
                                  <a:solidFill>
                                    <a:srgbClr val="C00000"/>
                                  </a:solidFill>
                                  <a:latin typeface="Cambria Math" panose="02040503050406030204" pitchFamily="18" charset="0"/>
                                </a:rPr>
                                <m:t>𝑠</m:t>
                              </m:r>
                            </m:sub>
                          </m:sSub>
                        </m:den>
                      </m:f>
                      <m:r>
                        <a:rPr lang="en-US" altLang="zh-TW" sz="3000" b="1" i="1">
                          <a:solidFill>
                            <a:srgbClr val="C00000"/>
                          </a:solidFill>
                          <a:latin typeface="Cambria Math" panose="02040503050406030204" pitchFamily="18" charset="0"/>
                        </a:rPr>
                        <m:t>(</m:t>
                      </m:r>
                      <m:r>
                        <a:rPr lang="en-CA" altLang="zh-TW" sz="3000" i="1">
                          <a:solidFill>
                            <a:srgbClr val="C00000"/>
                          </a:solidFill>
                          <a:latin typeface="Cambria Math" panose="02040503050406030204" pitchFamily="18" charset="0"/>
                        </a:rPr>
                        <m:t>∆</m:t>
                      </m:r>
                      <m:sSub>
                        <m:sSubPr>
                          <m:ctrlPr>
                            <a:rPr lang="zh-TW" altLang="zh-TW" sz="3000" i="1">
                              <a:solidFill>
                                <a:srgbClr val="C00000"/>
                              </a:solidFill>
                              <a:latin typeface="Cambria Math" panose="02040503050406030204" pitchFamily="18" charset="0"/>
                            </a:rPr>
                          </m:ctrlPr>
                        </m:sSubPr>
                        <m:e>
                          <m:r>
                            <a:rPr lang="en-CA" altLang="zh-TW" sz="3000" i="1">
                              <a:solidFill>
                                <a:srgbClr val="C00000"/>
                              </a:solidFill>
                              <a:latin typeface="Cambria Math" panose="02040503050406030204" pitchFamily="18" charset="0"/>
                            </a:rPr>
                            <m:t>𝐶</m:t>
                          </m:r>
                        </m:e>
                        <m:sub>
                          <m:r>
                            <a:rPr lang="en-CA" altLang="zh-TW" sz="3000" i="1">
                              <a:solidFill>
                                <a:srgbClr val="C00000"/>
                              </a:solidFill>
                              <a:latin typeface="Cambria Math" panose="02040503050406030204" pitchFamily="18" charset="0"/>
                            </a:rPr>
                            <m:t>𝑣</m:t>
                          </m:r>
                        </m:sub>
                      </m:sSub>
                      <m:r>
                        <a:rPr lang="en-US" altLang="zh-TW" sz="3000" b="1" i="1">
                          <a:solidFill>
                            <a:srgbClr val="C00000"/>
                          </a:solidFill>
                          <a:latin typeface="Cambria Math" panose="02040503050406030204" pitchFamily="18" charset="0"/>
                        </a:rPr>
                        <m:t>)</m:t>
                      </m:r>
                      <m:sSub>
                        <m:sSubPr>
                          <m:ctrlPr>
                            <a:rPr lang="zh-TW" altLang="zh-TW" sz="3000" b="1" i="1">
                              <a:solidFill>
                                <a:srgbClr val="C00000"/>
                              </a:solidFill>
                              <a:latin typeface="Cambria Math" panose="02040503050406030204" pitchFamily="18" charset="0"/>
                            </a:rPr>
                          </m:ctrlPr>
                        </m:sSubPr>
                        <m:e>
                          <m:r>
                            <a:rPr lang="en-US" altLang="zh-TW" sz="3000" b="1" i="1">
                              <a:solidFill>
                                <a:srgbClr val="C00000"/>
                              </a:solidFill>
                              <a:latin typeface="Cambria Math" panose="02040503050406030204" pitchFamily="18" charset="0"/>
                            </a:rPr>
                            <m:t>𝑠</m:t>
                          </m:r>
                        </m:e>
                        <m:sub>
                          <m:r>
                            <a:rPr lang="en-US" altLang="zh-TW" sz="3000" b="1" i="1">
                              <a:solidFill>
                                <a:srgbClr val="C00000"/>
                              </a:solidFill>
                              <a:latin typeface="Cambria Math" panose="02040503050406030204" pitchFamily="18" charset="0"/>
                            </a:rPr>
                            <m:t>𝑣</m:t>
                          </m:r>
                        </m:sub>
                      </m:sSub>
                    </m:oMath>
                  </m:oMathPara>
                </a14:m>
                <a:endParaRPr lang="en-US" altLang="zh-TW" sz="3000" b="1" i="1" dirty="0">
                  <a:solidFill>
                    <a:srgbClr val="C00000"/>
                  </a:solidFill>
                  <a:latin typeface="Cambria Math" panose="02040503050406030204" pitchFamily="18" charset="0"/>
                </a:endParaRPr>
              </a:p>
              <a:p>
                <a:pPr marL="0" indent="0">
                  <a:lnSpc>
                    <a:spcPts val="2160"/>
                  </a:lnSpc>
                  <a:spcBef>
                    <a:spcPts val="600"/>
                  </a:spcBef>
                  <a:buNone/>
                </a:pPr>
                <a:r>
                  <a:rPr lang="en-US" altLang="zh-TW" sz="1900" dirty="0">
                    <a:latin typeface="Palatino Linotype" panose="02040502050505030304" pitchFamily="18" charset="0"/>
                  </a:rPr>
                  <a:t>   where </a:t>
                </a:r>
                <a14:m>
                  <m:oMath xmlns:m="http://schemas.openxmlformats.org/officeDocument/2006/math">
                    <m:sSub>
                      <m:sSubPr>
                        <m:ctrlPr>
                          <a:rPr lang="zh-TW" altLang="zh-TW" sz="1900" b="1" i="1">
                            <a:latin typeface="Cambria Math" panose="02040503050406030204" pitchFamily="18" charset="0"/>
                          </a:rPr>
                        </m:ctrlPr>
                      </m:sSubPr>
                      <m:e>
                        <m:r>
                          <a:rPr lang="en-US" altLang="zh-TW" sz="1900" b="1" i="1">
                            <a:latin typeface="Cambria Math" panose="02040503050406030204" pitchFamily="18" charset="0"/>
                          </a:rPr>
                          <m:t>𝒔</m:t>
                        </m:r>
                      </m:e>
                      <m:sub>
                        <m:r>
                          <a:rPr lang="en-US" altLang="zh-TW" sz="1900" b="1" i="1">
                            <a:latin typeface="Cambria Math" panose="02040503050406030204" pitchFamily="18" charset="0"/>
                          </a:rPr>
                          <m:t>𝒗</m:t>
                        </m:r>
                      </m:sub>
                    </m:sSub>
                    <m:r>
                      <a:rPr lang="en-US" altLang="zh-TW" sz="1900" b="1">
                        <a:latin typeface="Cambria Math" panose="02040503050406030204" pitchFamily="18" charset="0"/>
                      </a:rPr>
                      <m:t> </m:t>
                    </m:r>
                  </m:oMath>
                </a14:m>
                <a:r>
                  <a:rPr lang="en-US" altLang="zh-TW" sz="1900" b="1" dirty="0">
                    <a:latin typeface="Palatino Linotype" panose="02040502050505030304" pitchFamily="18" charset="0"/>
                  </a:rPr>
                  <a:t>is the formation entropy </a:t>
                </a:r>
                <a:r>
                  <a:rPr lang="en-US" altLang="zh-TW" sz="1900" dirty="0">
                    <a:latin typeface="Palatino Linotype" panose="02040502050505030304" pitchFamily="18" charset="0"/>
                  </a:rPr>
                  <a:t>( a material   </a:t>
                </a:r>
              </a:p>
              <a:p>
                <a:pPr marL="0" indent="0">
                  <a:lnSpc>
                    <a:spcPts val="2160"/>
                  </a:lnSpc>
                  <a:spcBef>
                    <a:spcPts val="600"/>
                  </a:spcBef>
                  <a:buNone/>
                </a:pPr>
                <a:r>
                  <a:rPr lang="en-US" altLang="zh-TW" sz="1900" dirty="0">
                    <a:latin typeface="Palatino Linotype" panose="02040502050505030304" pitchFamily="18" charset="0"/>
                  </a:rPr>
                  <a:t>   property) when a perfect crystal create one </a:t>
                </a:r>
              </a:p>
              <a:p>
                <a:pPr marL="0" indent="0">
                  <a:lnSpc>
                    <a:spcPts val="2160"/>
                  </a:lnSpc>
                  <a:spcBef>
                    <a:spcPts val="600"/>
                  </a:spcBef>
                  <a:buNone/>
                </a:pPr>
                <a:r>
                  <a:rPr lang="en-US" altLang="zh-TW" sz="1900" dirty="0">
                    <a:latin typeface="Palatino Linotype" panose="02040502050505030304" pitchFamily="18" charset="0"/>
                  </a:rPr>
                  <a:t>   atomic vacancy</a:t>
                </a:r>
              </a:p>
              <a:p>
                <a:pPr marL="0" indent="0">
                  <a:lnSpc>
                    <a:spcPct val="110000"/>
                  </a:lnSpc>
                  <a:spcBef>
                    <a:spcPts val="600"/>
                  </a:spcBef>
                  <a:buNone/>
                </a:pPr>
                <a:endParaRPr lang="en-US" altLang="zh-TW" sz="2000" b="1" i="1" dirty="0">
                  <a:solidFill>
                    <a:srgbClr val="C00000"/>
                  </a:solidFill>
                  <a:latin typeface="Cambria Math" panose="02040503050406030204" pitchFamily="18" charset="0"/>
                </a:endParaRPr>
              </a:p>
              <a:p>
                <a:pPr>
                  <a:spcBef>
                    <a:spcPts val="400"/>
                  </a:spcBef>
                </a:pPr>
                <a:endParaRPr lang="en-US" altLang="zh-TW" sz="2000" dirty="0">
                  <a:latin typeface="Palatino Linotype" panose="0204050205050503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5960" y="2057400"/>
                <a:ext cx="5222840" cy="4648200"/>
              </a:xfrm>
              <a:blipFill>
                <a:blip r:embed="rId3"/>
                <a:stretch>
                  <a:fillRect l="-2100" t="-1050" r="-1050" b="-11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a:xfrm>
                <a:off x="415960" y="1188970"/>
                <a:ext cx="7886700" cy="868430"/>
              </a:xfrm>
            </p:spPr>
            <p:txBody>
              <a:bodyPr>
                <a:normAutofit/>
              </a:bodyPr>
              <a:lstStyle/>
              <a:p>
                <a:pPr marL="457200" indent="-457200">
                  <a:spcBef>
                    <a:spcPts val="750"/>
                  </a:spcBef>
                  <a:buClr>
                    <a:srgbClr val="005BBB"/>
                  </a:buClr>
                  <a:buFont typeface="+mj-lt"/>
                  <a:buAutoNum type="arabicPeriod" startAt="2"/>
                </a:pPr>
                <a:r>
                  <a:rPr lang="en-US" sz="2800" b="1" dirty="0">
                    <a:latin typeface="Palatino Linotype" panose="02040502050505030304" pitchFamily="18" charset="0"/>
                    <a:cs typeface="Arial" charset="0"/>
                  </a:rPr>
                  <a:t>Atomic vibrations</a:t>
                </a:r>
                <a:r>
                  <a:rPr lang="en-US" altLang="zh-TW" sz="2800" b="1" dirty="0">
                    <a:latin typeface="Palatino Linotype" panose="02040502050505030304" pitchFamily="18" charset="0"/>
                    <a:cs typeface="Arial" charset="0"/>
                  </a:rPr>
                  <a:t> , </a:t>
                </a:r>
                <a14:m>
                  <m:oMath xmlns:m="http://schemas.openxmlformats.org/officeDocument/2006/math">
                    <m:sSub>
                      <m:sSubPr>
                        <m:ctrlPr>
                          <a:rPr lang="en-US" altLang="zh-TW" sz="2800" b="1" i="1">
                            <a:latin typeface="Cambria Math" panose="02040503050406030204" pitchFamily="18" charset="0"/>
                            <a:cs typeface="Arial" charset="0"/>
                          </a:rPr>
                        </m:ctrlPr>
                      </m:sSubPr>
                      <m:e>
                        <m:r>
                          <a:rPr lang="en-US" altLang="zh-TW" sz="2800" b="1" i="0" smtClean="0">
                            <a:latin typeface="Cambria Math" panose="02040503050406030204" pitchFamily="18" charset="0"/>
                            <a:cs typeface="Arial" charset="0"/>
                          </a:rPr>
                          <m:t>𝐒</m:t>
                        </m:r>
                      </m:e>
                      <m:sub>
                        <m:r>
                          <a:rPr lang="en-US" altLang="zh-TW" sz="2800" b="1" i="0" smtClean="0">
                            <a:latin typeface="Cambria Math" panose="02040503050406030204" pitchFamily="18" charset="0"/>
                            <a:cs typeface="Arial" charset="0"/>
                          </a:rPr>
                          <m:t>𝐯𝐢𝐛</m:t>
                        </m:r>
                      </m:sub>
                    </m:sSub>
                  </m:oMath>
                </a14:m>
                <a:endParaRPr lang="en-US" sz="2800" b="1" dirty="0">
                  <a:latin typeface="Palatino Linotype" panose="02040502050505030304" pitchFamily="18" charset="0"/>
                  <a:cs typeface="Arial"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15960" y="1188970"/>
                <a:ext cx="7886700" cy="868430"/>
              </a:xfrm>
              <a:blipFill>
                <a:blip r:embed="rId4"/>
                <a:stretch>
                  <a:fillRect l="-1855" b="-23077"/>
                </a:stretch>
              </a:blipFill>
            </p:spPr>
            <p:txBody>
              <a:bodyPr/>
              <a:lstStyle/>
              <a:p>
                <a:r>
                  <a:rPr lang="en-US">
                    <a:noFill/>
                  </a:rPr>
                  <a:t> </a:t>
                </a:r>
              </a:p>
            </p:txBody>
          </p:sp>
        </mc:Fallback>
      </mc:AlternateContent>
      <p:pic>
        <p:nvPicPr>
          <p:cNvPr id="5" name="圖片 4">
            <a:extLst>
              <a:ext uri="{FF2B5EF4-FFF2-40B4-BE49-F238E27FC236}">
                <a16:creationId xmlns:a16="http://schemas.microsoft.com/office/drawing/2014/main" id="{86FAC01D-BC69-5F06-3E7C-9AB9443BF1CB}"/>
              </a:ext>
            </a:extLst>
          </p:cNvPr>
          <p:cNvPicPr>
            <a:picLocks noChangeAspect="1"/>
          </p:cNvPicPr>
          <p:nvPr/>
        </p:nvPicPr>
        <p:blipFill>
          <a:blip r:embed="rId5"/>
          <a:stretch>
            <a:fillRect/>
          </a:stretch>
        </p:blipFill>
        <p:spPr>
          <a:xfrm>
            <a:off x="5748134" y="1559743"/>
            <a:ext cx="3107910" cy="3181273"/>
          </a:xfrm>
          <a:prstGeom prst="rect">
            <a:avLst/>
          </a:prstGeom>
        </p:spPr>
      </p:pic>
      <p:sp>
        <p:nvSpPr>
          <p:cNvPr id="6" name="Title 1">
            <a:extLst>
              <a:ext uri="{FF2B5EF4-FFF2-40B4-BE49-F238E27FC236}">
                <a16:creationId xmlns:a16="http://schemas.microsoft.com/office/drawing/2014/main" id="{FFCEF157-232B-7B55-8C46-8980AB47B1C1}"/>
              </a:ext>
            </a:extLst>
          </p:cNvPr>
          <p:cNvSpPr txBox="1">
            <a:spLocks/>
          </p:cNvSpPr>
          <p:nvPr/>
        </p:nvSpPr>
        <p:spPr>
          <a:xfrm>
            <a:off x="0" y="638305"/>
            <a:ext cx="9087608"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2800" b="1" dirty="0">
                <a:solidFill>
                  <a:srgbClr val="C00000"/>
                </a:solidFill>
                <a:latin typeface="Palatino Linotype" panose="02040502050505030304" pitchFamily="18" charset="0"/>
              </a:rPr>
              <a:t>Entropy generation -very high cycle fatigue [metals]</a:t>
            </a:r>
            <a:endParaRPr lang="en-US" sz="2800" b="1" dirty="0">
              <a:solidFill>
                <a:srgbClr val="C0000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FEFE7A9D-BB1A-725B-1358-7F1E24779A0E}"/>
                  </a:ext>
                </a:extLst>
              </p:cNvPr>
              <p:cNvSpPr txBox="1"/>
              <p:nvPr/>
            </p:nvSpPr>
            <p:spPr>
              <a:xfrm>
                <a:off x="5516568" y="5462559"/>
                <a:ext cx="3571041" cy="8803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zh-TW" altLang="zh-TW" i="1" smtClean="0">
                              <a:latin typeface="Cambria Math" panose="02040503050406030204" pitchFamily="18" charset="0"/>
                            </a:rPr>
                          </m:ctrlPr>
                        </m:sSubPr>
                        <m:e>
                          <m:r>
                            <m:rPr>
                              <m:sty m:val="p"/>
                            </m:rPr>
                            <a:rPr lang="en-US" altLang="zh-TW" b="0" i="0" smtClean="0">
                              <a:latin typeface="Cambria Math" panose="02040503050406030204" pitchFamily="18" charset="0"/>
                            </a:rPr>
                            <m:t>s</m:t>
                          </m:r>
                        </m:e>
                        <m:sub>
                          <m:r>
                            <a:rPr lang="en-US" altLang="zh-TW" i="1">
                              <a:latin typeface="Cambria Math" panose="02040503050406030204" pitchFamily="18" charset="0"/>
                            </a:rPr>
                            <m:t>𝑣</m:t>
                          </m:r>
                        </m:sub>
                      </m:sSub>
                      <m:r>
                        <a:rPr lang="en-US" altLang="zh-TW">
                          <a:latin typeface="Cambria Math" panose="02040503050406030204" pitchFamily="18" charset="0"/>
                        </a:rPr>
                        <m:t>=</m:t>
                      </m:r>
                      <m:sSub>
                        <m:sSubPr>
                          <m:ctrlPr>
                            <a:rPr lang="zh-TW" altLang="zh-TW" i="1">
                              <a:latin typeface="Cambria Math" panose="02040503050406030204" pitchFamily="18" charset="0"/>
                            </a:rPr>
                          </m:ctrlPr>
                        </m:sSubPr>
                        <m:e>
                          <m:r>
                            <a:rPr lang="en-US" altLang="zh-TW" i="1">
                              <a:latin typeface="Cambria Math" panose="02040503050406030204" pitchFamily="18" charset="0"/>
                            </a:rPr>
                            <m:t>𝑘</m:t>
                          </m:r>
                        </m:e>
                        <m:sub>
                          <m:r>
                            <a:rPr lang="en-US" altLang="zh-TW" i="1">
                              <a:latin typeface="Cambria Math" panose="02040503050406030204" pitchFamily="18" charset="0"/>
                            </a:rPr>
                            <m:t>𝐵</m:t>
                          </m:r>
                        </m:sub>
                      </m:sSub>
                      <m:d>
                        <m:dPr>
                          <m:begChr m:val="["/>
                          <m:endChr m:val="]"/>
                          <m:ctrlPr>
                            <a:rPr lang="zh-TW" altLang="zh-TW" i="1">
                              <a:latin typeface="Cambria Math" panose="02040503050406030204" pitchFamily="18" charset="0"/>
                            </a:rPr>
                          </m:ctrlPr>
                        </m:dPr>
                        <m:e>
                          <m:nary>
                            <m:naryPr>
                              <m:chr m:val="∑"/>
                              <m:limLoc m:val="undOvr"/>
                              <m:ctrlPr>
                                <a:rPr lang="zh-TW" altLang="zh-TW" i="1">
                                  <a:latin typeface="Cambria Math" panose="02040503050406030204" pitchFamily="18" charset="0"/>
                                </a:rPr>
                              </m:ctrlPr>
                            </m:naryPr>
                            <m:sub>
                              <m:r>
                                <a:rPr lang="en-US" altLang="zh-TW" i="1">
                                  <a:latin typeface="Cambria Math" panose="02040503050406030204" pitchFamily="18" charset="0"/>
                                </a:rPr>
                                <m:t>1</m:t>
                              </m:r>
                            </m:sub>
                            <m:sup>
                              <m:r>
                                <a:rPr lang="en-US" altLang="zh-TW" i="1">
                                  <a:latin typeface="Cambria Math" panose="02040503050406030204" pitchFamily="18" charset="0"/>
                                </a:rPr>
                                <m:t>6</m:t>
                              </m:r>
                            </m:sup>
                            <m:e>
                              <m:r>
                                <m:rPr>
                                  <m:nor/>
                                </m:rPr>
                                <a:rPr lang="en-US" altLang="zh-TW"/>
                                <m:t>ln</m:t>
                              </m:r>
                              <m:d>
                                <m:dPr>
                                  <m:ctrlPr>
                                    <a:rPr lang="zh-TW" altLang="zh-TW" i="1">
                                      <a:latin typeface="Cambria Math" panose="02040503050406030204" pitchFamily="18" charset="0"/>
                                    </a:rPr>
                                  </m:ctrlPr>
                                </m:dPr>
                                <m:e>
                                  <m:f>
                                    <m:fPr>
                                      <m:ctrlPr>
                                        <a:rPr lang="zh-TW" altLang="zh-TW" i="1">
                                          <a:latin typeface="Cambria Math" panose="02040503050406030204" pitchFamily="18" charset="0"/>
                                        </a:rPr>
                                      </m:ctrlPr>
                                    </m:fPr>
                                    <m:num>
                                      <m:sSub>
                                        <m:sSubPr>
                                          <m:ctrlPr>
                                            <a:rPr lang="zh-TW" altLang="zh-TW" i="1">
                                              <a:latin typeface="Cambria Math" panose="02040503050406030204" pitchFamily="18" charset="0"/>
                                            </a:rPr>
                                          </m:ctrlPr>
                                        </m:sSubPr>
                                        <m:e>
                                          <m:r>
                                            <a:rPr lang="en-US" altLang="zh-TW" i="1">
                                              <a:latin typeface="Cambria Math" panose="02040503050406030204" pitchFamily="18" charset="0"/>
                                            </a:rPr>
                                            <m:t>𝜔</m:t>
                                          </m:r>
                                        </m:e>
                                        <m:sub>
                                          <m:r>
                                            <a:rPr lang="en-US" altLang="zh-TW" i="1">
                                              <a:latin typeface="Cambria Math" panose="02040503050406030204" pitchFamily="18" charset="0"/>
                                            </a:rPr>
                                            <m:t>0</m:t>
                                          </m:r>
                                        </m:sub>
                                      </m:sSub>
                                    </m:num>
                                    <m:den>
                                      <m:sSub>
                                        <m:sSubPr>
                                          <m:ctrlPr>
                                            <a:rPr lang="zh-TW" altLang="zh-TW" i="1">
                                              <a:latin typeface="Cambria Math" panose="02040503050406030204" pitchFamily="18" charset="0"/>
                                            </a:rPr>
                                          </m:ctrlPr>
                                        </m:sSubPr>
                                        <m:e>
                                          <m:r>
                                            <a:rPr lang="en-US" altLang="zh-TW" i="1">
                                              <a:latin typeface="Cambria Math" panose="02040503050406030204" pitchFamily="18" charset="0"/>
                                            </a:rPr>
                                            <m:t>𝜔</m:t>
                                          </m:r>
                                        </m:e>
                                        <m:sub>
                                          <m:r>
                                            <a:rPr lang="en-US" altLang="zh-TW" i="1">
                                              <a:latin typeface="Cambria Math" panose="02040503050406030204" pitchFamily="18" charset="0"/>
                                            </a:rPr>
                                            <m:t>1</m:t>
                                          </m:r>
                                        </m:sub>
                                      </m:sSub>
                                    </m:den>
                                  </m:f>
                                </m:e>
                              </m:d>
                            </m:e>
                          </m:nary>
                          <m:r>
                            <a:rPr lang="en-US" altLang="zh-TW" i="1">
                              <a:latin typeface="Cambria Math" panose="02040503050406030204" pitchFamily="18" charset="0"/>
                            </a:rPr>
                            <m:t>+</m:t>
                          </m:r>
                          <m:nary>
                            <m:naryPr>
                              <m:chr m:val="∑"/>
                              <m:limLoc m:val="undOvr"/>
                              <m:ctrlPr>
                                <a:rPr lang="zh-TW" altLang="zh-TW" i="1">
                                  <a:latin typeface="Cambria Math" panose="02040503050406030204" pitchFamily="18" charset="0"/>
                                </a:rPr>
                              </m:ctrlPr>
                            </m:naryPr>
                            <m:sub>
                              <m:r>
                                <a:rPr lang="en-US" altLang="zh-TW" i="1">
                                  <a:latin typeface="Cambria Math" panose="02040503050406030204" pitchFamily="18" charset="0"/>
                                </a:rPr>
                                <m:t>1</m:t>
                              </m:r>
                            </m:sub>
                            <m:sup>
                              <m:r>
                                <a:rPr lang="en-US" altLang="zh-TW" i="1">
                                  <a:latin typeface="Cambria Math" panose="02040503050406030204" pitchFamily="18" charset="0"/>
                                </a:rPr>
                                <m:t>12</m:t>
                              </m:r>
                            </m:sup>
                            <m:e>
                              <m:r>
                                <m:rPr>
                                  <m:nor/>
                                </m:rPr>
                                <a:rPr lang="en-US" altLang="zh-TW"/>
                                <m:t>ln</m:t>
                              </m:r>
                              <m:d>
                                <m:dPr>
                                  <m:ctrlPr>
                                    <a:rPr lang="zh-TW" altLang="zh-TW" i="1">
                                      <a:latin typeface="Cambria Math" panose="02040503050406030204" pitchFamily="18" charset="0"/>
                                    </a:rPr>
                                  </m:ctrlPr>
                                </m:dPr>
                                <m:e>
                                  <m:f>
                                    <m:fPr>
                                      <m:ctrlPr>
                                        <a:rPr lang="zh-TW" altLang="zh-TW" i="1">
                                          <a:latin typeface="Cambria Math" panose="02040503050406030204" pitchFamily="18" charset="0"/>
                                        </a:rPr>
                                      </m:ctrlPr>
                                    </m:fPr>
                                    <m:num>
                                      <m:sSub>
                                        <m:sSubPr>
                                          <m:ctrlPr>
                                            <a:rPr lang="zh-TW" altLang="zh-TW" i="1">
                                              <a:latin typeface="Cambria Math" panose="02040503050406030204" pitchFamily="18" charset="0"/>
                                            </a:rPr>
                                          </m:ctrlPr>
                                        </m:sSubPr>
                                        <m:e>
                                          <m:r>
                                            <a:rPr lang="en-US" altLang="zh-TW" i="1">
                                              <a:latin typeface="Cambria Math" panose="02040503050406030204" pitchFamily="18" charset="0"/>
                                            </a:rPr>
                                            <m:t>𝜔</m:t>
                                          </m:r>
                                        </m:e>
                                        <m:sub>
                                          <m:r>
                                            <a:rPr lang="en-US" altLang="zh-TW" i="1">
                                              <a:latin typeface="Cambria Math" panose="02040503050406030204" pitchFamily="18" charset="0"/>
                                            </a:rPr>
                                            <m:t>0</m:t>
                                          </m:r>
                                        </m:sub>
                                      </m:sSub>
                                    </m:num>
                                    <m:den>
                                      <m:sSub>
                                        <m:sSubPr>
                                          <m:ctrlPr>
                                            <a:rPr lang="zh-TW" altLang="zh-TW" i="1">
                                              <a:latin typeface="Cambria Math" panose="02040503050406030204" pitchFamily="18" charset="0"/>
                                            </a:rPr>
                                          </m:ctrlPr>
                                        </m:sSubPr>
                                        <m:e>
                                          <m:r>
                                            <a:rPr lang="en-US" altLang="zh-TW" i="1">
                                              <a:latin typeface="Cambria Math" panose="02040503050406030204" pitchFamily="18" charset="0"/>
                                            </a:rPr>
                                            <m:t>𝜔</m:t>
                                          </m:r>
                                        </m:e>
                                        <m:sub>
                                          <m:r>
                                            <a:rPr lang="en-US" altLang="zh-TW" i="1">
                                              <a:latin typeface="Cambria Math" panose="02040503050406030204" pitchFamily="18" charset="0"/>
                                            </a:rPr>
                                            <m:t>2</m:t>
                                          </m:r>
                                        </m:sub>
                                      </m:sSub>
                                    </m:den>
                                  </m:f>
                                </m:e>
                              </m:d>
                            </m:e>
                          </m:nary>
                        </m:e>
                      </m:d>
                    </m:oMath>
                  </m:oMathPara>
                </a14:m>
                <a:endParaRPr lang="zh-TW" altLang="en-US" dirty="0"/>
              </a:p>
            </p:txBody>
          </p:sp>
        </mc:Choice>
        <mc:Fallback xmlns="">
          <p:sp>
            <p:nvSpPr>
              <p:cNvPr id="19" name="文字方塊 18">
                <a:extLst>
                  <a:ext uri="{FF2B5EF4-FFF2-40B4-BE49-F238E27FC236}">
                    <a16:creationId xmlns:a16="http://schemas.microsoft.com/office/drawing/2014/main" id="{FEFE7A9D-BB1A-725B-1358-7F1E24779A0E}"/>
                  </a:ext>
                </a:extLst>
              </p:cNvPr>
              <p:cNvSpPr txBox="1">
                <a:spLocks noRot="1" noChangeAspect="1" noMove="1" noResize="1" noEditPoints="1" noAdjustHandles="1" noChangeArrowheads="1" noChangeShapeType="1" noTextEdit="1"/>
              </p:cNvSpPr>
              <p:nvPr/>
            </p:nvSpPr>
            <p:spPr>
              <a:xfrm>
                <a:off x="5516568" y="5462559"/>
                <a:ext cx="3571041" cy="880369"/>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6CC93004-AEEE-95B1-B0BE-788DCCE2D4EF}"/>
                  </a:ext>
                </a:extLst>
              </p:cNvPr>
              <p:cNvSpPr txBox="1"/>
              <p:nvPr/>
            </p:nvSpPr>
            <p:spPr>
              <a:xfrm>
                <a:off x="5707334" y="4847032"/>
                <a:ext cx="2595326" cy="646331"/>
              </a:xfrm>
              <a:prstGeom prst="rect">
                <a:avLst/>
              </a:prstGeom>
              <a:noFill/>
            </p:spPr>
            <p:txBody>
              <a:bodyPr wrap="none" rtlCol="0">
                <a:spAutoFit/>
              </a:bodyPr>
              <a:lstStyle/>
              <a:p>
                <a:r>
                  <a:rPr lang="en-US" altLang="zh-TW" dirty="0">
                    <a:latin typeface="Palatino Linotype" panose="02040502050505030304" pitchFamily="18" charset="0"/>
                    <a:ea typeface="Arial" charset="0"/>
                    <a:cs typeface="Arial" charset="0"/>
                  </a:rPr>
                  <a:t>To be precise, </a:t>
                </a:r>
                <a14:m>
                  <m:oMath xmlns:m="http://schemas.openxmlformats.org/officeDocument/2006/math">
                    <m:sSub>
                      <m:sSubPr>
                        <m:ctrlPr>
                          <a:rPr lang="zh-TW" altLang="zh-TW" i="1">
                            <a:latin typeface="Cambria Math" panose="02040503050406030204" pitchFamily="18" charset="0"/>
                            <a:ea typeface="Arial" charset="0"/>
                            <a:cs typeface="Arial" charset="0"/>
                          </a:rPr>
                        </m:ctrlPr>
                      </m:sSubPr>
                      <m:e>
                        <m:r>
                          <m:rPr>
                            <m:sty m:val="p"/>
                          </m:rPr>
                          <a:rPr lang="en-US" altLang="zh-TW">
                            <a:latin typeface="Cambria Math" panose="02040503050406030204" pitchFamily="18" charset="0"/>
                            <a:ea typeface="Arial" charset="0"/>
                            <a:cs typeface="Arial" charset="0"/>
                          </a:rPr>
                          <m:t>s</m:t>
                        </m:r>
                      </m:e>
                      <m:sub>
                        <m:r>
                          <a:rPr lang="en-US" altLang="zh-TW">
                            <a:latin typeface="Cambria Math" panose="02040503050406030204" pitchFamily="18" charset="0"/>
                            <a:ea typeface="Arial" charset="0"/>
                            <a:cs typeface="Arial" charset="0"/>
                          </a:rPr>
                          <m:t>𝑣</m:t>
                        </m:r>
                      </m:sub>
                    </m:sSub>
                  </m:oMath>
                </a14:m>
                <a:r>
                  <a:rPr lang="en-US" altLang="zh-TW" dirty="0">
                    <a:latin typeface="Palatino Linotype" panose="02040502050505030304" pitchFamily="18" charset="0"/>
                    <a:ea typeface="Arial" charset="0"/>
                    <a:cs typeface="Arial" charset="0"/>
                  </a:rPr>
                  <a:t> can be </a:t>
                </a:r>
              </a:p>
              <a:p>
                <a:r>
                  <a:rPr lang="en-US" altLang="zh-TW" dirty="0">
                    <a:latin typeface="Palatino Linotype" panose="02040502050505030304" pitchFamily="18" charset="0"/>
                    <a:ea typeface="Arial" charset="0"/>
                    <a:cs typeface="Arial" charset="0"/>
                  </a:rPr>
                  <a:t>calculated by</a:t>
                </a:r>
                <a:endParaRPr lang="zh-TW" altLang="en-US" dirty="0">
                  <a:latin typeface="Palatino Linotype" panose="02040502050505030304" pitchFamily="18" charset="0"/>
                  <a:ea typeface="Arial" charset="0"/>
                  <a:cs typeface="Arial" charset="0"/>
                </a:endParaRPr>
              </a:p>
            </p:txBody>
          </p:sp>
        </mc:Choice>
        <mc:Fallback xmlns="">
          <p:sp>
            <p:nvSpPr>
              <p:cNvPr id="20" name="文字方塊 19">
                <a:extLst>
                  <a:ext uri="{FF2B5EF4-FFF2-40B4-BE49-F238E27FC236}">
                    <a16:creationId xmlns:a16="http://schemas.microsoft.com/office/drawing/2014/main" id="{6CC93004-AEEE-95B1-B0BE-788DCCE2D4EF}"/>
                  </a:ext>
                </a:extLst>
              </p:cNvPr>
              <p:cNvSpPr txBox="1">
                <a:spLocks noRot="1" noChangeAspect="1" noMove="1" noResize="1" noEditPoints="1" noAdjustHandles="1" noChangeArrowheads="1" noChangeShapeType="1" noTextEdit="1"/>
              </p:cNvSpPr>
              <p:nvPr/>
            </p:nvSpPr>
            <p:spPr>
              <a:xfrm>
                <a:off x="5707334" y="4847032"/>
                <a:ext cx="2595326" cy="646331"/>
              </a:xfrm>
              <a:prstGeom prst="rect">
                <a:avLst/>
              </a:prstGeom>
              <a:blipFill>
                <a:blip r:embed="rId7"/>
                <a:stretch>
                  <a:fillRect l="-1878" t="-4717" r="-939" b="-14151"/>
                </a:stretch>
              </a:blipFill>
            </p:spPr>
            <p:txBody>
              <a:bodyPr/>
              <a:lstStyle/>
              <a:p>
                <a:r>
                  <a:rPr lang="zh-TW" altLang="en-US">
                    <a:noFill/>
                  </a:rPr>
                  <a:t> </a:t>
                </a:r>
              </a:p>
            </p:txBody>
          </p:sp>
        </mc:Fallback>
      </mc:AlternateContent>
      <p:sp>
        <p:nvSpPr>
          <p:cNvPr id="21" name="矩形 20">
            <a:extLst>
              <a:ext uri="{FF2B5EF4-FFF2-40B4-BE49-F238E27FC236}">
                <a16:creationId xmlns:a16="http://schemas.microsoft.com/office/drawing/2014/main" id="{88D59805-3F1F-B71D-5507-3BA98A40C83A}"/>
              </a:ext>
            </a:extLst>
          </p:cNvPr>
          <p:cNvSpPr/>
          <p:nvPr/>
        </p:nvSpPr>
        <p:spPr>
          <a:xfrm>
            <a:off x="5516567" y="4847032"/>
            <a:ext cx="3571041" cy="1752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39842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Objective</a:t>
            </a:r>
          </a:p>
        </p:txBody>
      </p:sp>
      <p:sp>
        <p:nvSpPr>
          <p:cNvPr id="3" name="Content Placeholder 2"/>
          <p:cNvSpPr>
            <a:spLocks noGrp="1"/>
          </p:cNvSpPr>
          <p:nvPr>
            <p:ph idx="1"/>
          </p:nvPr>
        </p:nvSpPr>
        <p:spPr>
          <a:xfrm>
            <a:off x="425196" y="2320111"/>
            <a:ext cx="8642604" cy="3813382"/>
          </a:xfrm>
        </p:spPr>
        <p:txBody>
          <a:bodyPr>
            <a:normAutofit/>
          </a:bodyPr>
          <a:lstStyle/>
          <a:p>
            <a:r>
              <a:rPr lang="en-US" sz="2800" dirty="0">
                <a:solidFill>
                  <a:srgbClr val="000C10"/>
                </a:solidFill>
              </a:rPr>
              <a:t>Establishing the laws of nature governing, behavior of inorganic and organic materials/structures during their lifetime, without the need for empirical models based on curve-fitting to test data.</a:t>
            </a:r>
          </a:p>
        </p:txBody>
      </p:sp>
    </p:spTree>
    <p:extLst>
      <p:ext uri="{BB962C8B-B14F-4D97-AF65-F5344CB8AC3E}">
        <p14:creationId xmlns:p14="http://schemas.microsoft.com/office/powerpoint/2010/main" val="2089372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2057400"/>
                <a:ext cx="8610600" cy="4572000"/>
              </a:xfrm>
            </p:spPr>
            <p:txBody>
              <a:bodyPr>
                <a:normAutofit fontScale="92500" lnSpcReduction="10000"/>
              </a:bodyPr>
              <a:lstStyle/>
              <a:p>
                <a:pPr>
                  <a:spcBef>
                    <a:spcPts val="1200"/>
                  </a:spcBef>
                </a:pPr>
                <a:r>
                  <a:rPr lang="en-US" altLang="zh-TW" sz="1900" dirty="0">
                    <a:latin typeface="Palatino Linotype" panose="02040502050505030304" pitchFamily="18" charset="0"/>
                  </a:rPr>
                  <a:t>Driven by</a:t>
                </a:r>
              </a:p>
              <a:p>
                <a:pPr marL="0" indent="0">
                  <a:spcBef>
                    <a:spcPts val="1200"/>
                  </a:spcBef>
                  <a:buNone/>
                </a:pPr>
                <a:r>
                  <a:rPr lang="en-US" altLang="zh-TW" sz="1900" dirty="0">
                    <a:latin typeface="Palatino Linotype" panose="02040502050505030304" pitchFamily="18" charset="0"/>
                  </a:rPr>
                  <a:t>      </a:t>
                </a:r>
                <a:r>
                  <a:rPr lang="en-US" altLang="zh-TW" sz="2600" dirty="0">
                    <a:latin typeface="Palatino Linotype" panose="02040502050505030304" pitchFamily="18" charset="0"/>
                  </a:rPr>
                  <a:t>1) </a:t>
                </a:r>
                <a:r>
                  <a:rPr lang="en-US" altLang="zh-TW" sz="2600" dirty="0">
                    <a:solidFill>
                      <a:srgbClr val="000C10"/>
                    </a:solidFill>
                    <a:latin typeface="Palatino Linotype" panose="02040502050505030304" pitchFamily="18" charset="0"/>
                  </a:rPr>
                  <a:t>the drag (friction due to scattering) process involves phonon drag,  electron drag, and radiation drag </a:t>
                </a:r>
              </a:p>
              <a:p>
                <a:pPr>
                  <a:spcBef>
                    <a:spcPts val="1200"/>
                  </a:spcBef>
                </a:pPr>
                <a:r>
                  <a:rPr lang="en-IE" altLang="zh-TW" sz="1900" dirty="0">
                    <a:solidFill>
                      <a:srgbClr val="000C10"/>
                    </a:solidFill>
                    <a:latin typeface="Palatino Linotype" panose="02040502050505030304" pitchFamily="18" charset="0"/>
                  </a:rPr>
                  <a:t>Phonon drag</a:t>
                </a:r>
              </a:p>
              <a:p>
                <a:pPr lvl="1"/>
                <a:r>
                  <a:rPr lang="en-IE" altLang="zh-TW" sz="1900" dirty="0">
                    <a:solidFill>
                      <a:srgbClr val="000C10"/>
                    </a:solidFill>
                    <a:latin typeface="Palatino Linotype" panose="02040502050505030304" pitchFamily="18" charset="0"/>
                  </a:rPr>
                  <a:t>At high strain rates, in addition to dislocation-dislocation interactions, mechanism of viscous drag due to interactions with phonons comes into play</a:t>
                </a:r>
              </a:p>
              <a:p>
                <a:pPr lvl="1">
                  <a:spcBef>
                    <a:spcPts val="1200"/>
                  </a:spcBef>
                </a:pPr>
                <a:r>
                  <a:rPr lang="en-IE" altLang="zh-TW" sz="1900" dirty="0">
                    <a:solidFill>
                      <a:srgbClr val="000C10"/>
                    </a:solidFill>
                    <a:latin typeface="Palatino Linotype" panose="02040502050505030304" pitchFamily="18" charset="0"/>
                  </a:rPr>
                  <a:t>The thermal phonons in a crystal are scattered by gliding dislocations, thereby resulting in a drag force on the dislocations.</a:t>
                </a:r>
              </a:p>
              <a:p>
                <a:pPr marL="342900" lvl="1" indent="0">
                  <a:spcBef>
                    <a:spcPts val="1200"/>
                  </a:spcBef>
                  <a:buNone/>
                </a:pPr>
                <a:r>
                  <a:rPr lang="en-US" altLang="zh-TW" sz="3000" dirty="0">
                    <a:latin typeface="Palatino Linotype" panose="02040502050505030304" pitchFamily="18" charset="0"/>
                  </a:rPr>
                  <a:t>     </a:t>
                </a:r>
                <a14:m>
                  <m:oMath xmlns:m="http://schemas.openxmlformats.org/officeDocument/2006/math">
                    <m:r>
                      <a:rPr lang="en-CA" altLang="zh-TW" sz="3000" b="1">
                        <a:solidFill>
                          <a:srgbClr val="C00000"/>
                        </a:solidFill>
                        <a:latin typeface="Cambria Math" panose="02040503050406030204" pitchFamily="18" charset="0"/>
                      </a:rPr>
                      <m:t>𝜌</m:t>
                    </m:r>
                    <m:sSup>
                      <m:sSupPr>
                        <m:ctrlPr>
                          <a:rPr lang="zh-TW" altLang="zh-TW" sz="3000" b="1" i="1">
                            <a:solidFill>
                              <a:srgbClr val="C00000"/>
                            </a:solidFill>
                            <a:latin typeface="Cambria Math" panose="02040503050406030204" pitchFamily="18" charset="0"/>
                          </a:rPr>
                        </m:ctrlPr>
                      </m:sSupPr>
                      <m:e>
                        <m:r>
                          <a:rPr lang="en-CA" altLang="zh-TW" sz="3000" b="1">
                            <a:solidFill>
                              <a:srgbClr val="C00000"/>
                            </a:solidFill>
                            <a:latin typeface="Cambria Math" panose="02040503050406030204" pitchFamily="18" charset="0"/>
                          </a:rPr>
                          <m:t>𝑟</m:t>
                        </m:r>
                      </m:e>
                      <m:sup>
                        <m:r>
                          <a:rPr lang="en-CA" altLang="zh-TW" sz="3000" b="1">
                            <a:solidFill>
                              <a:srgbClr val="C00000"/>
                            </a:solidFill>
                            <a:latin typeface="Cambria Math" panose="02040503050406030204" pitchFamily="18" charset="0"/>
                          </a:rPr>
                          <m:t>𝑑𝑟𝑎𝑔</m:t>
                        </m:r>
                      </m:sup>
                    </m:sSup>
                    <m:r>
                      <a:rPr lang="en-CA" altLang="zh-TW" sz="3000" b="1">
                        <a:solidFill>
                          <a:srgbClr val="C00000"/>
                        </a:solidFill>
                        <a:latin typeface="Cambria Math" panose="02040503050406030204" pitchFamily="18" charset="0"/>
                      </a:rPr>
                      <m:t>=</m:t>
                    </m:r>
                    <m:r>
                      <a:rPr lang="el-GR" altLang="zh-TW" sz="3000" i="1">
                        <a:solidFill>
                          <a:srgbClr val="C00000"/>
                        </a:solidFill>
                        <a:latin typeface="Cambria Math" panose="02040503050406030204" pitchFamily="18" charset="0"/>
                      </a:rPr>
                      <m:t>𝜚</m:t>
                    </m:r>
                    <m:r>
                      <a:rPr lang="en-US" altLang="zh-TW" sz="3000">
                        <a:latin typeface="Cambria Math" panose="02040503050406030204" pitchFamily="18" charset="0"/>
                      </a:rPr>
                      <m:t>𝐹</m:t>
                    </m:r>
                    <m:r>
                      <a:rPr lang="en-CA" altLang="zh-TW" sz="3000" b="1">
                        <a:solidFill>
                          <a:srgbClr val="C00000"/>
                        </a:solidFill>
                        <a:latin typeface="Cambria Math" panose="02040503050406030204" pitchFamily="18" charset="0"/>
                      </a:rPr>
                      <m:t>𝑣</m:t>
                    </m:r>
                    <m:r>
                      <a:rPr lang="en-US" altLang="zh-TW" sz="3000" b="0" i="1" smtClean="0">
                        <a:solidFill>
                          <a:srgbClr val="C00000"/>
                        </a:solidFill>
                        <a:latin typeface="Cambria Math" panose="02040503050406030204" pitchFamily="18" charset="0"/>
                      </a:rPr>
                      <m:t>=</m:t>
                    </m:r>
                    <m:r>
                      <a:rPr lang="el-GR" altLang="zh-TW" sz="3000" i="1">
                        <a:solidFill>
                          <a:srgbClr val="C00000"/>
                        </a:solidFill>
                        <a:latin typeface="Cambria Math" panose="02040503050406030204" pitchFamily="18" charset="0"/>
                      </a:rPr>
                      <m:t>𝜚</m:t>
                    </m:r>
                    <m:sSup>
                      <m:sSupPr>
                        <m:ctrlPr>
                          <a:rPr lang="zh-TW" altLang="zh-TW" sz="3000" b="1" i="1">
                            <a:solidFill>
                              <a:srgbClr val="C00000"/>
                            </a:solidFill>
                            <a:latin typeface="Cambria Math" panose="02040503050406030204" pitchFamily="18" charset="0"/>
                          </a:rPr>
                        </m:ctrlPr>
                      </m:sSupPr>
                      <m:e>
                        <m:r>
                          <a:rPr lang="en-CA" altLang="zh-TW" sz="3000" b="1">
                            <a:solidFill>
                              <a:srgbClr val="C00000"/>
                            </a:solidFill>
                            <a:latin typeface="Cambria Math" panose="02040503050406030204" pitchFamily="18" charset="0"/>
                          </a:rPr>
                          <m:t>𝐵</m:t>
                        </m:r>
                      </m:e>
                      <m:sup>
                        <m:r>
                          <a:rPr lang="en-CA" altLang="zh-TW" sz="3000" b="1">
                            <a:solidFill>
                              <a:srgbClr val="C00000"/>
                            </a:solidFill>
                            <a:latin typeface="Cambria Math" panose="02040503050406030204" pitchFamily="18" charset="0"/>
                          </a:rPr>
                          <m:t>𝑑𝑟𝑎𝑔</m:t>
                        </m:r>
                      </m:sup>
                    </m:sSup>
                    <m:r>
                      <a:rPr lang="en-CA" altLang="zh-TW" sz="3000" b="1">
                        <a:solidFill>
                          <a:srgbClr val="C00000"/>
                        </a:solidFill>
                        <a:latin typeface="Cambria Math" panose="02040503050406030204" pitchFamily="18" charset="0"/>
                      </a:rPr>
                      <m:t>𝑣𝑣</m:t>
                    </m:r>
                  </m:oMath>
                </a14:m>
                <a:r>
                  <a:rPr lang="en-US" altLang="zh-TW" sz="3000" b="1" dirty="0">
                    <a:solidFill>
                      <a:srgbClr val="C00000"/>
                    </a:solidFill>
                    <a:latin typeface="Palatino Linotype" panose="02040502050505030304" pitchFamily="18" charset="0"/>
                  </a:rPr>
                  <a:t>,         </a:t>
                </a:r>
                <a14:m>
                  <m:oMath xmlns:m="http://schemas.openxmlformats.org/officeDocument/2006/math">
                    <m:r>
                      <a:rPr lang="en-US" altLang="zh-TW" sz="3000" b="1">
                        <a:solidFill>
                          <a:srgbClr val="C00000"/>
                        </a:solidFill>
                        <a:latin typeface="Cambria Math" panose="02040503050406030204" pitchFamily="18" charset="0"/>
                      </a:rPr>
                      <m:t>𝑣</m:t>
                    </m:r>
                    <m:r>
                      <a:rPr lang="en-US" altLang="zh-TW" sz="3000" b="1">
                        <a:solidFill>
                          <a:srgbClr val="C00000"/>
                        </a:solidFill>
                        <a:latin typeface="Cambria Math" panose="02040503050406030204" pitchFamily="18" charset="0"/>
                      </a:rPr>
                      <m:t>=</m:t>
                    </m:r>
                    <m:f>
                      <m:fPr>
                        <m:ctrlPr>
                          <a:rPr lang="zh-TW" altLang="zh-TW" sz="3000" b="1" i="1">
                            <a:solidFill>
                              <a:srgbClr val="C00000"/>
                            </a:solidFill>
                            <a:latin typeface="Cambria Math" panose="02040503050406030204" pitchFamily="18" charset="0"/>
                          </a:rPr>
                        </m:ctrlPr>
                      </m:fPr>
                      <m:num>
                        <m:acc>
                          <m:accPr>
                            <m:chr m:val="̇"/>
                            <m:ctrlPr>
                              <a:rPr lang="zh-TW" altLang="zh-TW" sz="3000" b="1" i="1">
                                <a:solidFill>
                                  <a:srgbClr val="C00000"/>
                                </a:solidFill>
                                <a:latin typeface="Cambria Math" panose="02040503050406030204" pitchFamily="18" charset="0"/>
                              </a:rPr>
                            </m:ctrlPr>
                          </m:accPr>
                          <m:e>
                            <m:r>
                              <a:rPr lang="en-US" altLang="zh-TW" sz="3000" b="1">
                                <a:solidFill>
                                  <a:srgbClr val="C00000"/>
                                </a:solidFill>
                                <a:latin typeface="Cambria Math" panose="02040503050406030204" pitchFamily="18" charset="0"/>
                              </a:rPr>
                              <m:t>𝛾</m:t>
                            </m:r>
                          </m:e>
                        </m:acc>
                        <m:r>
                          <a:rPr lang="en-US" altLang="zh-TW" sz="3000" b="1">
                            <a:solidFill>
                              <a:srgbClr val="C00000"/>
                            </a:solidFill>
                            <a:latin typeface="Cambria Math" panose="02040503050406030204" pitchFamily="18" charset="0"/>
                          </a:rPr>
                          <m:t> </m:t>
                        </m:r>
                      </m:num>
                      <m:den>
                        <m:sSub>
                          <m:sSubPr>
                            <m:ctrlPr>
                              <a:rPr lang="zh-TW" altLang="zh-TW" sz="3000" b="1" i="1">
                                <a:solidFill>
                                  <a:srgbClr val="C00000"/>
                                </a:solidFill>
                                <a:latin typeface="Cambria Math" panose="02040503050406030204" pitchFamily="18" charset="0"/>
                              </a:rPr>
                            </m:ctrlPr>
                          </m:sSubPr>
                          <m:e>
                            <m:r>
                              <a:rPr lang="en-US" altLang="zh-TW" sz="3000" b="1">
                                <a:solidFill>
                                  <a:srgbClr val="C00000"/>
                                </a:solidFill>
                                <a:latin typeface="Cambria Math" panose="02040503050406030204" pitchFamily="18" charset="0"/>
                              </a:rPr>
                              <m:t>𝜚</m:t>
                            </m:r>
                          </m:e>
                          <m:sub>
                            <m:r>
                              <a:rPr lang="en-US" altLang="zh-TW" sz="3000" b="1">
                                <a:solidFill>
                                  <a:srgbClr val="C00000"/>
                                </a:solidFill>
                                <a:latin typeface="Cambria Math" panose="02040503050406030204" pitchFamily="18" charset="0"/>
                              </a:rPr>
                              <m:t>𝑚</m:t>
                            </m:r>
                          </m:sub>
                        </m:sSub>
                        <m:r>
                          <a:rPr lang="en-US" altLang="zh-TW" sz="3000" b="1">
                            <a:solidFill>
                              <a:srgbClr val="C00000"/>
                            </a:solidFill>
                            <a:latin typeface="Cambria Math" panose="02040503050406030204" pitchFamily="18" charset="0"/>
                          </a:rPr>
                          <m:t>𝑏</m:t>
                        </m:r>
                      </m:den>
                    </m:f>
                  </m:oMath>
                </a14:m>
                <a:endParaRPr lang="en-US" altLang="zh-TW" sz="3000" b="1" dirty="0">
                  <a:solidFill>
                    <a:srgbClr val="C00000"/>
                  </a:solidFill>
                  <a:latin typeface="Palatino Linotype" panose="02040502050505030304" pitchFamily="18" charset="0"/>
                </a:endParaRPr>
              </a:p>
              <a:p>
                <a:pPr marL="0" indent="0" algn="just">
                  <a:spcBef>
                    <a:spcPts val="1200"/>
                  </a:spcBef>
                  <a:buNone/>
                </a:pPr>
                <a14:m>
                  <m:oMath xmlns:m="http://schemas.openxmlformats.org/officeDocument/2006/math">
                    <m:r>
                      <a:rPr lang="el-GR" altLang="zh-TW" sz="1900" b="1" i="1">
                        <a:solidFill>
                          <a:srgbClr val="C00000"/>
                        </a:solidFill>
                        <a:latin typeface="Cambria Math" panose="02040503050406030204" pitchFamily="18" charset="0"/>
                      </a:rPr>
                      <m:t>𝜚</m:t>
                    </m:r>
                  </m:oMath>
                </a14:m>
                <a:r>
                  <a:rPr lang="en-US" altLang="zh-TW" sz="1900" dirty="0">
                    <a:latin typeface="Palatino Linotype" panose="02040502050505030304" pitchFamily="18" charset="0"/>
                  </a:rPr>
                  <a:t> is the total dislocation density ,</a:t>
                </a:r>
                <a14:m>
                  <m:oMath xmlns:m="http://schemas.openxmlformats.org/officeDocument/2006/math">
                    <m:sSup>
                      <m:sSupPr>
                        <m:ctrlPr>
                          <a:rPr lang="zh-TW" altLang="zh-TW" sz="1900" b="1" i="1">
                            <a:solidFill>
                              <a:srgbClr val="C00000"/>
                            </a:solidFill>
                            <a:latin typeface="Cambria Math" panose="02040503050406030204" pitchFamily="18" charset="0"/>
                          </a:rPr>
                        </m:ctrlPr>
                      </m:sSupPr>
                      <m:e>
                        <m:r>
                          <a:rPr lang="en-CA" altLang="zh-TW" sz="1900" b="1" i="1">
                            <a:solidFill>
                              <a:srgbClr val="C00000"/>
                            </a:solidFill>
                            <a:latin typeface="Cambria Math" panose="02040503050406030204" pitchFamily="18" charset="0"/>
                          </a:rPr>
                          <m:t>𝐵</m:t>
                        </m:r>
                      </m:e>
                      <m:sup>
                        <m:r>
                          <a:rPr lang="en-CA" altLang="zh-TW" sz="1900" b="1" i="1">
                            <a:solidFill>
                              <a:srgbClr val="C00000"/>
                            </a:solidFill>
                            <a:latin typeface="Cambria Math" panose="02040503050406030204" pitchFamily="18" charset="0"/>
                          </a:rPr>
                          <m:t>𝑑𝑟𝑎𝑔</m:t>
                        </m:r>
                      </m:sup>
                    </m:sSup>
                  </m:oMath>
                </a14:m>
                <a:r>
                  <a:rPr lang="en-US" altLang="zh-TW" sz="1900" dirty="0">
                    <a:latin typeface="Palatino Linotype" panose="02040502050505030304" pitchFamily="18" charset="0"/>
                  </a:rPr>
                  <a:t> the dislocation drag coefficient, </a:t>
                </a:r>
                <a14:m>
                  <m:oMath xmlns:m="http://schemas.openxmlformats.org/officeDocument/2006/math">
                    <m:r>
                      <a:rPr lang="en-CA" altLang="zh-TW" sz="1900">
                        <a:latin typeface="Cambria Math" panose="02040503050406030204" pitchFamily="18" charset="0"/>
                      </a:rPr>
                      <m:t>𝑣</m:t>
                    </m:r>
                    <m:r>
                      <a:rPr lang="en-CA" altLang="zh-TW" sz="1900">
                        <a:latin typeface="Cambria Math" panose="02040503050406030204" pitchFamily="18" charset="0"/>
                      </a:rPr>
                      <m:t> </m:t>
                    </m:r>
                  </m:oMath>
                </a14:m>
                <a:r>
                  <a:rPr lang="en-US" altLang="zh-TW" sz="1900" dirty="0">
                    <a:latin typeface="Palatino Linotype" panose="02040502050505030304" pitchFamily="18" charset="0"/>
                  </a:rPr>
                  <a:t> the velocity of dislocation. </a:t>
                </a:r>
                <a:r>
                  <a:rPr lang="en-IE" altLang="zh-TW" sz="1900" dirty="0">
                    <a:latin typeface="Palatino Linotype" panose="02040502050505030304" pitchFamily="18" charset="0"/>
                  </a:rPr>
                  <a:t>The dislocation drag force per unit length is</a:t>
                </a:r>
              </a:p>
              <a:p>
                <a:pPr marL="0" indent="0" algn="just">
                  <a:spcBef>
                    <a:spcPts val="1200"/>
                  </a:spcBef>
                  <a:buNone/>
                </a:pPr>
                <a14:m>
                  <m:oMath xmlns:m="http://schemas.openxmlformats.org/officeDocument/2006/math">
                    <m:r>
                      <a:rPr lang="en-US" altLang="zh-TW" sz="1900" b="1" i="1">
                        <a:solidFill>
                          <a:srgbClr val="C00000"/>
                        </a:solidFill>
                        <a:latin typeface="Cambria Math" panose="02040503050406030204" pitchFamily="18" charset="0"/>
                      </a:rPr>
                      <m:t>𝐹</m:t>
                    </m:r>
                    <m:r>
                      <a:rPr lang="en-US" altLang="zh-TW" sz="1900" b="1" i="1">
                        <a:solidFill>
                          <a:srgbClr val="C00000"/>
                        </a:solidFill>
                        <a:latin typeface="Cambria Math" panose="02040503050406030204" pitchFamily="18" charset="0"/>
                      </a:rPr>
                      <m:t>=</m:t>
                    </m:r>
                    <m:sSup>
                      <m:sSupPr>
                        <m:ctrlPr>
                          <a:rPr lang="zh-TW" altLang="zh-TW" sz="1900" b="1" i="1">
                            <a:solidFill>
                              <a:srgbClr val="C00000"/>
                            </a:solidFill>
                            <a:latin typeface="Cambria Math" panose="02040503050406030204" pitchFamily="18" charset="0"/>
                          </a:rPr>
                        </m:ctrlPr>
                      </m:sSupPr>
                      <m:e>
                        <m:r>
                          <a:rPr lang="en-CA" altLang="zh-TW" sz="1900" b="1" i="1">
                            <a:solidFill>
                              <a:srgbClr val="C00000"/>
                            </a:solidFill>
                            <a:latin typeface="Cambria Math" panose="02040503050406030204" pitchFamily="18" charset="0"/>
                          </a:rPr>
                          <m:t>𝐵</m:t>
                        </m:r>
                      </m:e>
                      <m:sup>
                        <m:r>
                          <a:rPr lang="en-CA" altLang="zh-TW" sz="1900" b="1" i="1">
                            <a:solidFill>
                              <a:srgbClr val="C00000"/>
                            </a:solidFill>
                            <a:latin typeface="Cambria Math" panose="02040503050406030204" pitchFamily="18" charset="0"/>
                          </a:rPr>
                          <m:t>𝑑𝑟𝑎𝑔</m:t>
                        </m:r>
                      </m:sup>
                    </m:sSup>
                    <m:r>
                      <a:rPr lang="en-CA" altLang="zh-TW" sz="1900" b="1" i="1">
                        <a:solidFill>
                          <a:srgbClr val="C00000"/>
                        </a:solidFill>
                        <a:latin typeface="Cambria Math" panose="02040503050406030204" pitchFamily="18" charset="0"/>
                      </a:rPr>
                      <m:t>𝑣</m:t>
                    </m:r>
                  </m:oMath>
                </a14:m>
                <a:r>
                  <a:rPr lang="en-US" altLang="zh-TW" sz="1900" dirty="0">
                    <a:latin typeface="Palatino Linotype" panose="02040502050505030304" pitchFamily="18" charset="0"/>
                  </a:rPr>
                  <a:t>. </a:t>
                </a:r>
                <a:r>
                  <a:rPr lang="en-IE" altLang="zh-TW" sz="1900" dirty="0">
                    <a:latin typeface="Palatino Linotype" panose="02040502050505030304" pitchFamily="18" charset="0"/>
                  </a:rPr>
                  <a:t>The energy dissipated per unit time per unit length of a dislocation is </a:t>
                </a:r>
                <a14:m>
                  <m:oMath xmlns:m="http://schemas.openxmlformats.org/officeDocument/2006/math">
                    <m:sSup>
                      <m:sSupPr>
                        <m:ctrlPr>
                          <a:rPr lang="zh-TW" altLang="zh-TW" sz="1900" b="1" i="1">
                            <a:solidFill>
                              <a:srgbClr val="C00000"/>
                            </a:solidFill>
                            <a:latin typeface="Cambria Math" panose="02040503050406030204" pitchFamily="18" charset="0"/>
                          </a:rPr>
                        </m:ctrlPr>
                      </m:sSupPr>
                      <m:e>
                        <m:r>
                          <a:rPr lang="en-CA" altLang="zh-TW" sz="1900" b="1">
                            <a:solidFill>
                              <a:srgbClr val="C00000"/>
                            </a:solidFill>
                            <a:latin typeface="Cambria Math" panose="02040503050406030204" pitchFamily="18" charset="0"/>
                          </a:rPr>
                          <m:t>𝐵</m:t>
                        </m:r>
                      </m:e>
                      <m:sup>
                        <m:r>
                          <a:rPr lang="en-CA" altLang="zh-TW" sz="1900" b="1">
                            <a:solidFill>
                              <a:srgbClr val="C00000"/>
                            </a:solidFill>
                            <a:latin typeface="Cambria Math" panose="02040503050406030204" pitchFamily="18" charset="0"/>
                          </a:rPr>
                          <m:t>𝑑𝑟𝑎𝑔</m:t>
                        </m:r>
                      </m:sup>
                    </m:sSup>
                    <m:r>
                      <a:rPr lang="en-CA" altLang="zh-TW" sz="1900" b="1">
                        <a:solidFill>
                          <a:srgbClr val="C00000"/>
                        </a:solidFill>
                        <a:latin typeface="Cambria Math" panose="02040503050406030204" pitchFamily="18" charset="0"/>
                      </a:rPr>
                      <m:t>𝑣𝑣</m:t>
                    </m:r>
                  </m:oMath>
                </a14:m>
                <a:endParaRPr lang="en-US" altLang="zh-TW" sz="1900" dirty="0">
                  <a:latin typeface="Palatino Linotype" panose="0204050205050503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2057400"/>
                <a:ext cx="8610600" cy="4572000"/>
              </a:xfrm>
              <a:blipFill>
                <a:blip r:embed="rId2"/>
                <a:stretch>
                  <a:fillRect l="-1133" t="-1867" r="-567"/>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5E95B221-4211-34A4-0518-EB825D2AED26}"/>
              </a:ext>
            </a:extLst>
          </p:cNvPr>
          <p:cNvSpPr txBox="1">
            <a:spLocks/>
          </p:cNvSpPr>
          <p:nvPr/>
        </p:nvSpPr>
        <p:spPr>
          <a:xfrm>
            <a:off x="8068" y="609600"/>
            <a:ext cx="9212132"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2800" b="1" dirty="0">
                <a:solidFill>
                  <a:srgbClr val="C00000"/>
                </a:solidFill>
                <a:latin typeface="Palatino Linotype" panose="02040502050505030304" pitchFamily="18" charset="0"/>
              </a:rPr>
              <a:t>Entropy generation- very high cycle fatigue [metals]</a:t>
            </a:r>
            <a:endParaRPr lang="en-US" sz="2800" b="1" dirty="0">
              <a:solidFill>
                <a:srgbClr val="C0000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EC1ABD29-46E4-A208-18E3-43DDBEA053CA}"/>
                  </a:ext>
                </a:extLst>
              </p:cNvPr>
              <p:cNvSpPr txBox="1">
                <a:spLocks/>
              </p:cNvSpPr>
              <p:nvPr/>
            </p:nvSpPr>
            <p:spPr>
              <a:xfrm>
                <a:off x="511885" y="1183841"/>
                <a:ext cx="78867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marL="457200" indent="-457200">
                  <a:spcBef>
                    <a:spcPts val="750"/>
                  </a:spcBef>
                  <a:buClr>
                    <a:srgbClr val="005BBB"/>
                  </a:buClr>
                  <a:buFont typeface="+mj-lt"/>
                  <a:buAutoNum type="arabicPeriod" startAt="5"/>
                </a:pPr>
                <a:r>
                  <a:rPr lang="en-US" altLang="zh-TW" sz="2800" b="1" dirty="0">
                    <a:latin typeface="Palatino Linotype" panose="02040502050505030304" pitchFamily="18" charset="0"/>
                    <a:cs typeface="Arial" charset="0"/>
                  </a:rPr>
                  <a:t>Internal friction [scattering], </a:t>
                </a:r>
                <a14:m>
                  <m:oMath xmlns:m="http://schemas.openxmlformats.org/officeDocument/2006/math">
                    <m:sSub>
                      <m:sSubPr>
                        <m:ctrlPr>
                          <a:rPr lang="en-US" altLang="zh-TW" sz="2800" b="1" i="1" smtClean="0">
                            <a:latin typeface="Cambria Math" panose="02040503050406030204" pitchFamily="18" charset="0"/>
                            <a:cs typeface="Arial" charset="0"/>
                          </a:rPr>
                        </m:ctrlPr>
                      </m:sSubPr>
                      <m:e>
                        <m:r>
                          <a:rPr lang="en-US" altLang="zh-TW" sz="2800" b="1" i="0">
                            <a:latin typeface="Cambria Math" panose="02040503050406030204" pitchFamily="18" charset="0"/>
                            <a:cs typeface="Arial" charset="0"/>
                          </a:rPr>
                          <m:t>𝐒</m:t>
                        </m:r>
                      </m:e>
                      <m:sub>
                        <m:r>
                          <a:rPr lang="en-US" altLang="zh-TW" sz="2800" b="1" i="0">
                            <a:latin typeface="Cambria Math" panose="02040503050406030204" pitchFamily="18" charset="0"/>
                            <a:cs typeface="Arial" charset="0"/>
                          </a:rPr>
                          <m:t>𝐫</m:t>
                        </m:r>
                      </m:sub>
                    </m:sSub>
                  </m:oMath>
                </a14:m>
                <a:endParaRPr lang="en-US" sz="2800" b="1" dirty="0">
                  <a:latin typeface="Palatino Linotype" panose="02040502050505030304" pitchFamily="18" charset="0"/>
                  <a:cs typeface="Arial" charset="0"/>
                </a:endParaRPr>
              </a:p>
            </p:txBody>
          </p:sp>
        </mc:Choice>
        <mc:Fallback xmlns="">
          <p:sp>
            <p:nvSpPr>
              <p:cNvPr id="7" name="Title 1">
                <a:extLst>
                  <a:ext uri="{FF2B5EF4-FFF2-40B4-BE49-F238E27FC236}">
                    <a16:creationId xmlns:a16="http://schemas.microsoft.com/office/drawing/2014/main" id="{EC1ABD29-46E4-A208-18E3-43DDBEA053CA}"/>
                  </a:ext>
                </a:extLst>
              </p:cNvPr>
              <p:cNvSpPr txBox="1">
                <a:spLocks noRot="1" noChangeAspect="1" noMove="1" noResize="1" noEditPoints="1" noAdjustHandles="1" noChangeArrowheads="1" noChangeShapeType="1" noTextEdit="1"/>
              </p:cNvSpPr>
              <p:nvPr/>
            </p:nvSpPr>
            <p:spPr>
              <a:xfrm>
                <a:off x="511885" y="1183841"/>
                <a:ext cx="7886700" cy="868430"/>
              </a:xfrm>
              <a:prstGeom prst="rect">
                <a:avLst/>
              </a:prstGeom>
              <a:blipFill>
                <a:blip r:embed="rId3"/>
                <a:stretch>
                  <a:fillRect l="-1932" b="-23776"/>
                </a:stretch>
              </a:blipFill>
            </p:spPr>
            <p:txBody>
              <a:bodyPr/>
              <a:lstStyle/>
              <a:p>
                <a:r>
                  <a:rPr lang="en-US">
                    <a:noFill/>
                  </a:rPr>
                  <a:t> </a:t>
                </a:r>
              </a:p>
            </p:txBody>
          </p:sp>
        </mc:Fallback>
      </mc:AlternateContent>
    </p:spTree>
    <p:extLst>
      <p:ext uri="{BB962C8B-B14F-4D97-AF65-F5344CB8AC3E}">
        <p14:creationId xmlns:p14="http://schemas.microsoft.com/office/powerpoint/2010/main" val="337572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57658B7-2F3D-4F1E-B9E5-0CEA567F19BD}"/>
                  </a:ext>
                </a:extLst>
              </p:cNvPr>
              <p:cNvSpPr>
                <a:spLocks noGrp="1"/>
              </p:cNvSpPr>
              <p:nvPr>
                <p:ph idx="1"/>
              </p:nvPr>
            </p:nvSpPr>
            <p:spPr>
              <a:xfrm>
                <a:off x="147915" y="2680062"/>
                <a:ext cx="9032840" cy="4724400"/>
              </a:xfrm>
            </p:spPr>
            <p:txBody>
              <a:bodyPr>
                <a:normAutofit/>
              </a:bodyPr>
              <a:lstStyle/>
              <a:p>
                <a:pPr>
                  <a:spcBef>
                    <a:spcPts val="1200"/>
                  </a:spcBef>
                </a:pPr>
                <a:r>
                  <a:rPr lang="en-US" altLang="zh-TW" sz="1800" b="1" dirty="0">
                    <a:solidFill>
                      <a:srgbClr val="000C10"/>
                    </a:solidFill>
                    <a:latin typeface="Palatino Linotype" panose="02040502050505030304" pitchFamily="18" charset="0"/>
                  </a:rPr>
                  <a:t>Driven by </a:t>
                </a:r>
              </a:p>
              <a:p>
                <a:pPr marL="0" indent="0">
                  <a:spcBef>
                    <a:spcPts val="1200"/>
                  </a:spcBef>
                  <a:buNone/>
                </a:pPr>
                <a:r>
                  <a:rPr lang="en-US" altLang="zh-TW" sz="1800" dirty="0">
                    <a:solidFill>
                      <a:srgbClr val="000C10"/>
                    </a:solidFill>
                    <a:latin typeface="Palatino Linotype" panose="02040502050505030304" pitchFamily="18" charset="0"/>
                  </a:rPr>
                  <a:t>2) </a:t>
                </a:r>
                <a:r>
                  <a:rPr lang="en-US" altLang="zh-TW" sz="2400" dirty="0">
                    <a:solidFill>
                      <a:srgbClr val="000C10"/>
                    </a:solidFill>
                    <a:latin typeface="Palatino Linotype" panose="02040502050505030304" pitchFamily="18" charset="0"/>
                  </a:rPr>
                  <a:t>the fast-moving </a:t>
                </a:r>
                <a:r>
                  <a:rPr lang="en-US" altLang="zh-TW" sz="2400" b="1" dirty="0">
                    <a:solidFill>
                      <a:srgbClr val="C00000"/>
                    </a:solidFill>
                    <a:latin typeface="Palatino Linotype" panose="02040502050505030304" pitchFamily="18" charset="0"/>
                  </a:rPr>
                  <a:t>dislocation motion </a:t>
                </a:r>
                <a:r>
                  <a:rPr lang="en-US" altLang="zh-TW" sz="2400" dirty="0">
                    <a:solidFill>
                      <a:srgbClr val="000C10"/>
                    </a:solidFill>
                    <a:latin typeface="Palatino Linotype" panose="02040502050505030304" pitchFamily="18" charset="0"/>
                  </a:rPr>
                  <a:t>during the plastic deformation</a:t>
                </a:r>
              </a:p>
              <a:p>
                <a:pPr marL="0" indent="0">
                  <a:spcBef>
                    <a:spcPts val="1200"/>
                  </a:spcBef>
                  <a:buNone/>
                </a:pPr>
                <a14:m>
                  <m:oMathPara xmlns:m="http://schemas.openxmlformats.org/officeDocument/2006/math">
                    <m:oMathParaPr>
                      <m:jc m:val="centerGroup"/>
                    </m:oMathParaPr>
                    <m:oMath xmlns:m="http://schemas.openxmlformats.org/officeDocument/2006/math">
                      <m:r>
                        <a:rPr lang="en-CA" altLang="zh-TW" sz="2400" b="1">
                          <a:solidFill>
                            <a:srgbClr val="C00000"/>
                          </a:solidFill>
                          <a:latin typeface="Cambria Math" panose="02040503050406030204" pitchFamily="18" charset="0"/>
                        </a:rPr>
                        <m:t>𝜌</m:t>
                      </m:r>
                      <m:sSup>
                        <m:sSupPr>
                          <m:ctrlPr>
                            <a:rPr lang="zh-TW" altLang="zh-TW" sz="2400" b="1" i="1">
                              <a:solidFill>
                                <a:srgbClr val="C00000"/>
                              </a:solidFill>
                              <a:latin typeface="Cambria Math" panose="02040503050406030204" pitchFamily="18" charset="0"/>
                            </a:rPr>
                          </m:ctrlPr>
                        </m:sSupPr>
                        <m:e>
                          <m:r>
                            <a:rPr lang="en-CA" altLang="zh-TW" sz="2400" b="1">
                              <a:solidFill>
                                <a:srgbClr val="C00000"/>
                              </a:solidFill>
                              <a:latin typeface="Cambria Math" panose="02040503050406030204" pitchFamily="18" charset="0"/>
                            </a:rPr>
                            <m:t>𝑟</m:t>
                          </m:r>
                        </m:e>
                        <m:sup>
                          <m:r>
                            <a:rPr lang="en-CA" altLang="zh-TW" sz="2400" b="1">
                              <a:solidFill>
                                <a:srgbClr val="C00000"/>
                              </a:solidFill>
                              <a:latin typeface="Cambria Math" panose="02040503050406030204" pitchFamily="18" charset="0"/>
                            </a:rPr>
                            <m:t>𝑑𝑖𝑠</m:t>
                          </m:r>
                        </m:sup>
                      </m:sSup>
                      <m:r>
                        <a:rPr lang="en-CA" altLang="zh-TW" sz="2400" b="1">
                          <a:solidFill>
                            <a:srgbClr val="C00000"/>
                          </a:solidFill>
                          <a:latin typeface="Cambria Math" panose="02040503050406030204" pitchFamily="18" charset="0"/>
                        </a:rPr>
                        <m:t>=</m:t>
                      </m:r>
                      <m:f>
                        <m:fPr>
                          <m:ctrlPr>
                            <a:rPr lang="zh-TW" altLang="zh-TW" sz="2400" b="1" i="1">
                              <a:solidFill>
                                <a:srgbClr val="C00000"/>
                              </a:solidFill>
                              <a:latin typeface="Cambria Math" panose="02040503050406030204" pitchFamily="18" charset="0"/>
                            </a:rPr>
                          </m:ctrlPr>
                        </m:fPr>
                        <m:num>
                          <m:r>
                            <a:rPr lang="en-CA" altLang="zh-TW" sz="2400" b="1">
                              <a:solidFill>
                                <a:srgbClr val="C00000"/>
                              </a:solidFill>
                              <a:latin typeface="Cambria Math" panose="02040503050406030204" pitchFamily="18" charset="0"/>
                            </a:rPr>
                            <m:t>1</m:t>
                          </m:r>
                        </m:num>
                        <m:den>
                          <m:r>
                            <a:rPr lang="en-CA" altLang="zh-TW" sz="2400" b="1">
                              <a:solidFill>
                                <a:srgbClr val="C00000"/>
                              </a:solidFill>
                              <a:latin typeface="Cambria Math" panose="02040503050406030204" pitchFamily="18" charset="0"/>
                            </a:rPr>
                            <m:t>2</m:t>
                          </m:r>
                        </m:den>
                      </m:f>
                      <m:r>
                        <a:rPr lang="en-CA" altLang="zh-TW" sz="2400" b="1">
                          <a:solidFill>
                            <a:srgbClr val="C00000"/>
                          </a:solidFill>
                          <a:latin typeface="Cambria Math" panose="02040503050406030204" pitchFamily="18" charset="0"/>
                        </a:rPr>
                        <m:t>𝜇</m:t>
                      </m:r>
                      <m:sSup>
                        <m:sSupPr>
                          <m:ctrlPr>
                            <a:rPr lang="zh-TW" altLang="zh-TW" sz="2400" b="1" i="1">
                              <a:solidFill>
                                <a:srgbClr val="C00000"/>
                              </a:solidFill>
                              <a:latin typeface="Cambria Math" panose="02040503050406030204" pitchFamily="18" charset="0"/>
                            </a:rPr>
                          </m:ctrlPr>
                        </m:sSupPr>
                        <m:e>
                          <m:r>
                            <a:rPr lang="en-CA" altLang="zh-TW" sz="2400" b="1">
                              <a:solidFill>
                                <a:srgbClr val="C00000"/>
                              </a:solidFill>
                              <a:latin typeface="Cambria Math" panose="02040503050406030204" pitchFamily="18" charset="0"/>
                            </a:rPr>
                            <m:t>𝑏</m:t>
                          </m:r>
                        </m:e>
                        <m:sup>
                          <m:r>
                            <a:rPr lang="en-CA" altLang="zh-TW" sz="2400" b="1">
                              <a:solidFill>
                                <a:srgbClr val="C00000"/>
                              </a:solidFill>
                              <a:latin typeface="Cambria Math" panose="02040503050406030204" pitchFamily="18" charset="0"/>
                            </a:rPr>
                            <m:t>2</m:t>
                          </m:r>
                        </m:sup>
                      </m:sSup>
                      <m:acc>
                        <m:accPr>
                          <m:chr m:val="̇"/>
                          <m:ctrlPr>
                            <a:rPr lang="zh-TW" altLang="zh-TW" sz="2400" b="1" i="1">
                              <a:solidFill>
                                <a:srgbClr val="C00000"/>
                              </a:solidFill>
                              <a:latin typeface="Cambria Math" panose="02040503050406030204" pitchFamily="18" charset="0"/>
                            </a:rPr>
                          </m:ctrlPr>
                        </m:accPr>
                        <m:e>
                          <m:r>
                            <a:rPr lang="en-CA" altLang="zh-TW" sz="2400" b="1">
                              <a:solidFill>
                                <a:srgbClr val="C00000"/>
                              </a:solidFill>
                              <a:latin typeface="Cambria Math" panose="02040503050406030204" pitchFamily="18" charset="0"/>
                            </a:rPr>
                            <m:t>𝜚</m:t>
                          </m:r>
                        </m:e>
                      </m:acc>
                      <m:r>
                        <a:rPr lang="en-CA" altLang="zh-TW" sz="2400" b="1">
                          <a:solidFill>
                            <a:srgbClr val="C00000"/>
                          </a:solidFill>
                          <a:latin typeface="Cambria Math" panose="02040503050406030204" pitchFamily="18" charset="0"/>
                        </a:rPr>
                        <m:t>−</m:t>
                      </m:r>
                      <m:sSub>
                        <m:sSubPr>
                          <m:ctrlPr>
                            <a:rPr lang="zh-TW" altLang="zh-TW" sz="2400" b="1" i="1">
                              <a:solidFill>
                                <a:srgbClr val="C00000"/>
                              </a:solidFill>
                              <a:latin typeface="Cambria Math" panose="02040503050406030204" pitchFamily="18" charset="0"/>
                            </a:rPr>
                          </m:ctrlPr>
                        </m:sSubPr>
                        <m:e>
                          <m:r>
                            <a:rPr lang="en-CA" altLang="zh-TW" sz="2400" b="1">
                              <a:solidFill>
                                <a:srgbClr val="C00000"/>
                              </a:solidFill>
                              <a:latin typeface="Cambria Math" panose="02040503050406030204" pitchFamily="18" charset="0"/>
                            </a:rPr>
                            <m:t>𝛼</m:t>
                          </m:r>
                        </m:e>
                        <m:sub>
                          <m:r>
                            <a:rPr lang="en-CA" altLang="zh-TW" sz="2400" b="1">
                              <a:solidFill>
                                <a:srgbClr val="C00000"/>
                              </a:solidFill>
                              <a:latin typeface="Cambria Math" panose="02040503050406030204" pitchFamily="18" charset="0"/>
                            </a:rPr>
                            <m:t>𝐻</m:t>
                          </m:r>
                        </m:sub>
                      </m:sSub>
                      <m:r>
                        <a:rPr lang="en-CA" altLang="zh-TW" sz="2400" b="1">
                          <a:solidFill>
                            <a:srgbClr val="C00000"/>
                          </a:solidFill>
                          <a:latin typeface="Cambria Math" panose="02040503050406030204" pitchFamily="18" charset="0"/>
                        </a:rPr>
                        <m:t>𝜇</m:t>
                      </m:r>
                      <m:r>
                        <a:rPr lang="en-CA" altLang="zh-TW" sz="2400" b="1">
                          <a:solidFill>
                            <a:srgbClr val="C00000"/>
                          </a:solidFill>
                          <a:latin typeface="Cambria Math" panose="02040503050406030204" pitchFamily="18" charset="0"/>
                        </a:rPr>
                        <m:t>𝑏</m:t>
                      </m:r>
                      <m:rad>
                        <m:radPr>
                          <m:degHide m:val="on"/>
                          <m:ctrlPr>
                            <a:rPr lang="zh-TW" altLang="zh-TW" sz="2400" b="1" i="1">
                              <a:solidFill>
                                <a:srgbClr val="C00000"/>
                              </a:solidFill>
                              <a:latin typeface="Cambria Math" panose="02040503050406030204" pitchFamily="18" charset="0"/>
                            </a:rPr>
                          </m:ctrlPr>
                        </m:radPr>
                        <m:deg/>
                        <m:e>
                          <m:r>
                            <a:rPr lang="en-CA" altLang="zh-TW" sz="2400" b="1">
                              <a:solidFill>
                                <a:srgbClr val="C00000"/>
                              </a:solidFill>
                              <a:latin typeface="Cambria Math" panose="02040503050406030204" pitchFamily="18" charset="0"/>
                            </a:rPr>
                            <m:t>𝜚</m:t>
                          </m:r>
                        </m:e>
                      </m:rad>
                      <m:acc>
                        <m:accPr>
                          <m:chr m:val="̇"/>
                          <m:ctrlPr>
                            <a:rPr lang="zh-TW" altLang="zh-TW" sz="2400" b="1" i="1">
                              <a:solidFill>
                                <a:srgbClr val="C00000"/>
                              </a:solidFill>
                              <a:latin typeface="Cambria Math" panose="02040503050406030204" pitchFamily="18" charset="0"/>
                            </a:rPr>
                          </m:ctrlPr>
                        </m:accPr>
                        <m:e>
                          <m:r>
                            <a:rPr lang="en-CA" altLang="zh-TW" sz="2400" b="1">
                              <a:solidFill>
                                <a:srgbClr val="C00000"/>
                              </a:solidFill>
                              <a:latin typeface="Cambria Math" panose="02040503050406030204" pitchFamily="18" charset="0"/>
                            </a:rPr>
                            <m:t>𝛾</m:t>
                          </m:r>
                        </m:e>
                      </m:acc>
                    </m:oMath>
                  </m:oMathPara>
                </a14:m>
                <a:endParaRPr lang="en-US" altLang="zh-TW" sz="2400" b="1" dirty="0">
                  <a:solidFill>
                    <a:srgbClr val="C00000"/>
                  </a:solidFill>
                  <a:latin typeface="Palatino Linotype" panose="02040502050505030304" pitchFamily="18" charset="0"/>
                </a:endParaRPr>
              </a:p>
              <a:p>
                <a:pPr>
                  <a:spcBef>
                    <a:spcPts val="1200"/>
                  </a:spcBef>
                </a:pPr>
                <a:r>
                  <a:rPr lang="en-US" altLang="zh-TW" sz="2400" dirty="0">
                    <a:solidFill>
                      <a:srgbClr val="000C10"/>
                    </a:solidFill>
                    <a:latin typeface="Palatino Linotype" panose="02040502050505030304" pitchFamily="18" charset="0"/>
                  </a:rPr>
                  <a:t>The variation of entropy generation due to internal friction [heat generation] is given by </a:t>
                </a:r>
              </a:p>
              <a:p>
                <a:pPr marL="0" indent="0" algn="ctr">
                  <a:spcBef>
                    <a:spcPts val="1200"/>
                  </a:spcBef>
                  <a:buNone/>
                </a:pPr>
                <a14:m>
                  <m:oMath xmlns:m="http://schemas.openxmlformats.org/officeDocument/2006/math">
                    <m:r>
                      <a:rPr lang="en-US" altLang="zh-TW" sz="2800" b="1">
                        <a:solidFill>
                          <a:srgbClr val="C00000"/>
                        </a:solidFill>
                        <a:latin typeface="Cambria Math" panose="02040503050406030204" pitchFamily="18" charset="0"/>
                      </a:rPr>
                      <m:t>∆</m:t>
                    </m:r>
                    <m:sSub>
                      <m:sSubPr>
                        <m:ctrlPr>
                          <a:rPr lang="zh-TW" altLang="zh-TW" sz="2800" b="1" i="1">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𝑆</m:t>
                        </m:r>
                      </m:e>
                      <m:sub>
                        <m:r>
                          <a:rPr lang="en-US" altLang="zh-TW" sz="2800" b="1">
                            <a:solidFill>
                              <a:srgbClr val="C00000"/>
                            </a:solidFill>
                            <a:latin typeface="Cambria Math" panose="02040503050406030204" pitchFamily="18" charset="0"/>
                          </a:rPr>
                          <m:t>𝑟</m:t>
                        </m:r>
                      </m:sub>
                    </m:sSub>
                    <m:r>
                      <a:rPr lang="en-US" altLang="zh-TW" sz="2800" b="1">
                        <a:solidFill>
                          <a:srgbClr val="C00000"/>
                        </a:solidFill>
                        <a:latin typeface="Cambria Math" panose="02040503050406030204" pitchFamily="18" charset="0"/>
                      </a:rPr>
                      <m:t>=</m:t>
                    </m:r>
                    <m:nary>
                      <m:naryPr>
                        <m:limLoc m:val="subSup"/>
                        <m:ctrlPr>
                          <a:rPr lang="zh-TW" altLang="zh-TW" sz="2800" b="1" i="1">
                            <a:solidFill>
                              <a:srgbClr val="C00000"/>
                            </a:solidFill>
                            <a:latin typeface="Cambria Math" panose="02040503050406030204" pitchFamily="18" charset="0"/>
                          </a:rPr>
                        </m:ctrlPr>
                      </m:naryPr>
                      <m:sub>
                        <m:sSub>
                          <m:sSubPr>
                            <m:ctrlPr>
                              <a:rPr lang="zh-TW" altLang="zh-TW" sz="2800" b="1" i="1">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𝑡</m:t>
                            </m:r>
                          </m:e>
                          <m:sub>
                            <m:r>
                              <a:rPr lang="en-US" altLang="zh-TW" sz="2800" b="1">
                                <a:solidFill>
                                  <a:srgbClr val="C00000"/>
                                </a:solidFill>
                                <a:latin typeface="Cambria Math" panose="02040503050406030204" pitchFamily="18" charset="0"/>
                              </a:rPr>
                              <m:t>0</m:t>
                            </m:r>
                          </m:sub>
                        </m:sSub>
                      </m:sub>
                      <m:sup>
                        <m:r>
                          <a:rPr lang="en-US" altLang="zh-TW" sz="2800" b="1">
                            <a:solidFill>
                              <a:srgbClr val="C00000"/>
                            </a:solidFill>
                            <a:latin typeface="Cambria Math" panose="02040503050406030204" pitchFamily="18" charset="0"/>
                          </a:rPr>
                          <m:t>𝑡</m:t>
                        </m:r>
                      </m:sup>
                      <m:e>
                        <m:f>
                          <m:fPr>
                            <m:ctrlPr>
                              <a:rPr lang="zh-TW" altLang="zh-TW" sz="2800" b="1" i="1">
                                <a:solidFill>
                                  <a:srgbClr val="C00000"/>
                                </a:solidFill>
                                <a:latin typeface="Cambria Math" panose="02040503050406030204" pitchFamily="18" charset="0"/>
                              </a:rPr>
                            </m:ctrlPr>
                          </m:fPr>
                          <m:num>
                            <m:r>
                              <a:rPr lang="en-US" altLang="zh-TW" sz="2800" b="1">
                                <a:solidFill>
                                  <a:srgbClr val="C00000"/>
                                </a:solidFill>
                                <a:latin typeface="Cambria Math" panose="02040503050406030204" pitchFamily="18" charset="0"/>
                              </a:rPr>
                              <m:t>𝜌</m:t>
                            </m:r>
                            <m:r>
                              <a:rPr lang="en-US" altLang="zh-TW" sz="2800" b="1">
                                <a:solidFill>
                                  <a:srgbClr val="C00000"/>
                                </a:solidFill>
                                <a:latin typeface="Cambria Math" panose="02040503050406030204" pitchFamily="18" charset="0"/>
                              </a:rPr>
                              <m:t>𝑟</m:t>
                            </m:r>
                          </m:num>
                          <m:den>
                            <m:r>
                              <a:rPr lang="en-US" altLang="zh-TW" sz="2800" b="1">
                                <a:solidFill>
                                  <a:srgbClr val="C00000"/>
                                </a:solidFill>
                                <a:latin typeface="Cambria Math" panose="02040503050406030204" pitchFamily="18" charset="0"/>
                              </a:rPr>
                              <m:t>𝑇</m:t>
                            </m:r>
                          </m:den>
                        </m:f>
                        <m:r>
                          <a:rPr lang="en-US" altLang="zh-TW" sz="2800" b="1">
                            <a:solidFill>
                              <a:srgbClr val="C00000"/>
                            </a:solidFill>
                            <a:latin typeface="Cambria Math" panose="02040503050406030204" pitchFamily="18" charset="0"/>
                          </a:rPr>
                          <m:t>𝑑𝑡</m:t>
                        </m:r>
                      </m:e>
                    </m:nary>
                    <m:r>
                      <a:rPr lang="en-US" altLang="zh-TW" sz="2800" b="1">
                        <a:solidFill>
                          <a:srgbClr val="C00000"/>
                        </a:solidFill>
                        <a:latin typeface="Cambria Math" panose="02040503050406030204" pitchFamily="18" charset="0"/>
                      </a:rPr>
                      <m:t>=</m:t>
                    </m:r>
                    <m:nary>
                      <m:naryPr>
                        <m:limLoc m:val="subSup"/>
                        <m:ctrlPr>
                          <a:rPr lang="zh-TW" altLang="zh-TW" sz="2800" b="1" i="1">
                            <a:solidFill>
                              <a:srgbClr val="C00000"/>
                            </a:solidFill>
                            <a:latin typeface="Cambria Math" panose="02040503050406030204" pitchFamily="18" charset="0"/>
                          </a:rPr>
                        </m:ctrlPr>
                      </m:naryPr>
                      <m:sub>
                        <m:sSub>
                          <m:sSubPr>
                            <m:ctrlPr>
                              <a:rPr lang="zh-TW" altLang="zh-TW" sz="2800" b="1" i="1">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𝑡</m:t>
                            </m:r>
                          </m:e>
                          <m:sub>
                            <m:r>
                              <a:rPr lang="en-US" altLang="zh-TW" sz="2800" b="1">
                                <a:solidFill>
                                  <a:srgbClr val="C00000"/>
                                </a:solidFill>
                                <a:latin typeface="Cambria Math" panose="02040503050406030204" pitchFamily="18" charset="0"/>
                              </a:rPr>
                              <m:t>0</m:t>
                            </m:r>
                          </m:sub>
                        </m:sSub>
                      </m:sub>
                      <m:sup>
                        <m:r>
                          <a:rPr lang="en-US" altLang="zh-TW" sz="2800" b="1">
                            <a:solidFill>
                              <a:srgbClr val="C00000"/>
                            </a:solidFill>
                            <a:latin typeface="Cambria Math" panose="02040503050406030204" pitchFamily="18" charset="0"/>
                          </a:rPr>
                          <m:t>𝑡</m:t>
                        </m:r>
                      </m:sup>
                      <m:e>
                        <m:f>
                          <m:fPr>
                            <m:ctrlPr>
                              <a:rPr lang="zh-TW" altLang="zh-TW" sz="2800" b="1" i="1">
                                <a:solidFill>
                                  <a:srgbClr val="C00000"/>
                                </a:solidFill>
                                <a:latin typeface="Cambria Math" panose="02040503050406030204" pitchFamily="18" charset="0"/>
                              </a:rPr>
                            </m:ctrlPr>
                          </m:fPr>
                          <m:num>
                            <m:r>
                              <a:rPr lang="en-US" altLang="zh-TW" sz="2800" b="1">
                                <a:solidFill>
                                  <a:srgbClr val="C00000"/>
                                </a:solidFill>
                                <a:latin typeface="Cambria Math" panose="02040503050406030204" pitchFamily="18" charset="0"/>
                              </a:rPr>
                              <m:t>(</m:t>
                            </m:r>
                            <m:r>
                              <a:rPr lang="el-GR" altLang="zh-TW" sz="2800" b="0" i="1">
                                <a:solidFill>
                                  <a:srgbClr val="C00000"/>
                                </a:solidFill>
                                <a:latin typeface="Cambria Math" panose="02040503050406030204" pitchFamily="18" charset="0"/>
                              </a:rPr>
                              <m:t>𝜚</m:t>
                            </m:r>
                            <m:sSup>
                              <m:sSupPr>
                                <m:ctrlPr>
                                  <a:rPr lang="zh-TW" altLang="zh-TW" sz="2800" b="1" i="1">
                                    <a:solidFill>
                                      <a:srgbClr val="C00000"/>
                                    </a:solidFill>
                                    <a:latin typeface="Cambria Math" panose="02040503050406030204" pitchFamily="18" charset="0"/>
                                  </a:rPr>
                                </m:ctrlPr>
                              </m:sSupPr>
                              <m:e>
                                <m:r>
                                  <a:rPr lang="en-CA" altLang="zh-TW" sz="2800" b="1">
                                    <a:solidFill>
                                      <a:srgbClr val="C00000"/>
                                    </a:solidFill>
                                    <a:latin typeface="Cambria Math" panose="02040503050406030204" pitchFamily="18" charset="0"/>
                                  </a:rPr>
                                  <m:t>𝐵</m:t>
                                </m:r>
                              </m:e>
                              <m:sup>
                                <m:r>
                                  <a:rPr lang="en-CA" altLang="zh-TW" sz="2800" b="1">
                                    <a:solidFill>
                                      <a:srgbClr val="C00000"/>
                                    </a:solidFill>
                                    <a:latin typeface="Cambria Math" panose="02040503050406030204" pitchFamily="18" charset="0"/>
                                  </a:rPr>
                                  <m:t>𝑑𝑟𝑎𝑔</m:t>
                                </m:r>
                              </m:sup>
                            </m:sSup>
                            <m:r>
                              <a:rPr lang="en-CA" altLang="zh-TW" sz="2800" b="1">
                                <a:solidFill>
                                  <a:srgbClr val="C00000"/>
                                </a:solidFill>
                                <a:latin typeface="Cambria Math" panose="02040503050406030204" pitchFamily="18" charset="0"/>
                              </a:rPr>
                              <m:t>𝑣𝑣</m:t>
                            </m:r>
                            <m:r>
                              <a:rPr lang="en-US" altLang="zh-TW" sz="2800" b="1">
                                <a:solidFill>
                                  <a:srgbClr val="C00000"/>
                                </a:solidFill>
                                <a:latin typeface="Cambria Math" panose="02040503050406030204" pitchFamily="18" charset="0"/>
                              </a:rPr>
                              <m:t>+</m:t>
                            </m:r>
                            <m:f>
                              <m:fPr>
                                <m:ctrlPr>
                                  <a:rPr lang="zh-TW" altLang="zh-TW" sz="2800" b="1" i="1">
                                    <a:solidFill>
                                      <a:srgbClr val="C00000"/>
                                    </a:solidFill>
                                    <a:latin typeface="Cambria Math" panose="02040503050406030204" pitchFamily="18" charset="0"/>
                                  </a:rPr>
                                </m:ctrlPr>
                              </m:fPr>
                              <m:num>
                                <m:r>
                                  <a:rPr lang="en-CA" altLang="zh-TW" sz="2800" b="1">
                                    <a:solidFill>
                                      <a:srgbClr val="C00000"/>
                                    </a:solidFill>
                                    <a:latin typeface="Cambria Math" panose="02040503050406030204" pitchFamily="18" charset="0"/>
                                  </a:rPr>
                                  <m:t>1</m:t>
                                </m:r>
                              </m:num>
                              <m:den>
                                <m:r>
                                  <a:rPr lang="en-CA" altLang="zh-TW" sz="2800" b="1">
                                    <a:solidFill>
                                      <a:srgbClr val="C00000"/>
                                    </a:solidFill>
                                    <a:latin typeface="Cambria Math" panose="02040503050406030204" pitchFamily="18" charset="0"/>
                                  </a:rPr>
                                  <m:t>2</m:t>
                                </m:r>
                              </m:den>
                            </m:f>
                            <m:r>
                              <a:rPr lang="en-CA" altLang="zh-TW" sz="2800" b="1">
                                <a:solidFill>
                                  <a:srgbClr val="C00000"/>
                                </a:solidFill>
                                <a:latin typeface="Cambria Math" panose="02040503050406030204" pitchFamily="18" charset="0"/>
                              </a:rPr>
                              <m:t>𝜇</m:t>
                            </m:r>
                            <m:sSup>
                              <m:sSupPr>
                                <m:ctrlPr>
                                  <a:rPr lang="zh-TW" altLang="zh-TW" sz="2800" b="1" i="1">
                                    <a:solidFill>
                                      <a:srgbClr val="C00000"/>
                                    </a:solidFill>
                                    <a:latin typeface="Cambria Math" panose="02040503050406030204" pitchFamily="18" charset="0"/>
                                  </a:rPr>
                                </m:ctrlPr>
                              </m:sSupPr>
                              <m:e>
                                <m:r>
                                  <a:rPr lang="en-CA" altLang="zh-TW" sz="2800" b="1">
                                    <a:solidFill>
                                      <a:srgbClr val="C00000"/>
                                    </a:solidFill>
                                    <a:latin typeface="Cambria Math" panose="02040503050406030204" pitchFamily="18" charset="0"/>
                                  </a:rPr>
                                  <m:t>𝑏</m:t>
                                </m:r>
                              </m:e>
                              <m:sup>
                                <m:r>
                                  <a:rPr lang="en-CA" altLang="zh-TW" sz="2800" b="1">
                                    <a:solidFill>
                                      <a:srgbClr val="C00000"/>
                                    </a:solidFill>
                                    <a:latin typeface="Cambria Math" panose="02040503050406030204" pitchFamily="18" charset="0"/>
                                  </a:rPr>
                                  <m:t>2</m:t>
                                </m:r>
                              </m:sup>
                            </m:sSup>
                            <m:acc>
                              <m:accPr>
                                <m:chr m:val="̇"/>
                                <m:ctrlPr>
                                  <a:rPr lang="zh-TW" altLang="zh-TW" sz="2800" b="1" i="1">
                                    <a:solidFill>
                                      <a:srgbClr val="C00000"/>
                                    </a:solidFill>
                                    <a:latin typeface="Cambria Math" panose="02040503050406030204" pitchFamily="18" charset="0"/>
                                  </a:rPr>
                                </m:ctrlPr>
                              </m:accPr>
                              <m:e>
                                <m:r>
                                  <a:rPr lang="en-CA" altLang="zh-TW" sz="2800" b="1">
                                    <a:solidFill>
                                      <a:srgbClr val="C00000"/>
                                    </a:solidFill>
                                    <a:latin typeface="Cambria Math" panose="02040503050406030204" pitchFamily="18" charset="0"/>
                                  </a:rPr>
                                  <m:t>𝜚</m:t>
                                </m:r>
                              </m:e>
                            </m:acc>
                            <m:r>
                              <a:rPr lang="en-CA" altLang="zh-TW" sz="2800" b="1">
                                <a:solidFill>
                                  <a:srgbClr val="C00000"/>
                                </a:solidFill>
                                <a:latin typeface="Cambria Math" panose="02040503050406030204" pitchFamily="18" charset="0"/>
                              </a:rPr>
                              <m:t>−</m:t>
                            </m:r>
                            <m:sSub>
                              <m:sSubPr>
                                <m:ctrlPr>
                                  <a:rPr lang="zh-TW" altLang="zh-TW" sz="2800" b="1" i="1">
                                    <a:solidFill>
                                      <a:srgbClr val="C00000"/>
                                    </a:solidFill>
                                    <a:latin typeface="Cambria Math" panose="02040503050406030204" pitchFamily="18" charset="0"/>
                                  </a:rPr>
                                </m:ctrlPr>
                              </m:sSubPr>
                              <m:e>
                                <m:r>
                                  <a:rPr lang="en-CA" altLang="zh-TW" sz="2800" b="1">
                                    <a:solidFill>
                                      <a:srgbClr val="C00000"/>
                                    </a:solidFill>
                                    <a:latin typeface="Cambria Math" panose="02040503050406030204" pitchFamily="18" charset="0"/>
                                  </a:rPr>
                                  <m:t>𝛼</m:t>
                                </m:r>
                              </m:e>
                              <m:sub>
                                <m:r>
                                  <a:rPr lang="en-CA" altLang="zh-TW" sz="2800" b="1">
                                    <a:solidFill>
                                      <a:srgbClr val="C00000"/>
                                    </a:solidFill>
                                    <a:latin typeface="Cambria Math" panose="02040503050406030204" pitchFamily="18" charset="0"/>
                                  </a:rPr>
                                  <m:t>𝐻</m:t>
                                </m:r>
                              </m:sub>
                            </m:sSub>
                            <m:r>
                              <a:rPr lang="en-CA" altLang="zh-TW" sz="2800" b="1">
                                <a:solidFill>
                                  <a:srgbClr val="C00000"/>
                                </a:solidFill>
                                <a:latin typeface="Cambria Math" panose="02040503050406030204" pitchFamily="18" charset="0"/>
                              </a:rPr>
                              <m:t>𝜇</m:t>
                            </m:r>
                            <m:r>
                              <a:rPr lang="en-CA" altLang="zh-TW" sz="2800" b="1">
                                <a:solidFill>
                                  <a:srgbClr val="C00000"/>
                                </a:solidFill>
                                <a:latin typeface="Cambria Math" panose="02040503050406030204" pitchFamily="18" charset="0"/>
                              </a:rPr>
                              <m:t>𝑏</m:t>
                            </m:r>
                            <m:rad>
                              <m:radPr>
                                <m:degHide m:val="on"/>
                                <m:ctrlPr>
                                  <a:rPr lang="zh-TW" altLang="zh-TW" sz="2800" b="1" i="1">
                                    <a:solidFill>
                                      <a:srgbClr val="C00000"/>
                                    </a:solidFill>
                                    <a:latin typeface="Cambria Math" panose="02040503050406030204" pitchFamily="18" charset="0"/>
                                  </a:rPr>
                                </m:ctrlPr>
                              </m:radPr>
                              <m:deg/>
                              <m:e>
                                <m:r>
                                  <a:rPr lang="en-CA" altLang="zh-TW" sz="2800" b="1">
                                    <a:solidFill>
                                      <a:srgbClr val="C00000"/>
                                    </a:solidFill>
                                    <a:latin typeface="Cambria Math" panose="02040503050406030204" pitchFamily="18" charset="0"/>
                                  </a:rPr>
                                  <m:t>𝜚</m:t>
                                </m:r>
                              </m:e>
                            </m:rad>
                            <m:acc>
                              <m:accPr>
                                <m:chr m:val="̇"/>
                                <m:ctrlPr>
                                  <a:rPr lang="zh-TW" altLang="zh-TW" sz="2800" b="1" i="1">
                                    <a:solidFill>
                                      <a:srgbClr val="C00000"/>
                                    </a:solidFill>
                                    <a:latin typeface="Cambria Math" panose="02040503050406030204" pitchFamily="18" charset="0"/>
                                  </a:rPr>
                                </m:ctrlPr>
                              </m:accPr>
                              <m:e>
                                <m:r>
                                  <a:rPr lang="en-CA" altLang="zh-TW" sz="2800" b="1">
                                    <a:solidFill>
                                      <a:srgbClr val="C00000"/>
                                    </a:solidFill>
                                    <a:latin typeface="Cambria Math" panose="02040503050406030204" pitchFamily="18" charset="0"/>
                                  </a:rPr>
                                  <m:t>𝛾</m:t>
                                </m:r>
                              </m:e>
                            </m:acc>
                            <m:r>
                              <a:rPr lang="en-US" altLang="zh-TW" sz="2800" b="1">
                                <a:solidFill>
                                  <a:srgbClr val="C00000"/>
                                </a:solidFill>
                                <a:latin typeface="Cambria Math" panose="02040503050406030204" pitchFamily="18" charset="0"/>
                              </a:rPr>
                              <m:t>)</m:t>
                            </m:r>
                          </m:num>
                          <m:den>
                            <m:r>
                              <a:rPr lang="en-US" altLang="zh-TW" sz="2800" b="1">
                                <a:solidFill>
                                  <a:srgbClr val="C00000"/>
                                </a:solidFill>
                                <a:latin typeface="Cambria Math" panose="02040503050406030204" pitchFamily="18" charset="0"/>
                              </a:rPr>
                              <m:t>𝑇</m:t>
                            </m:r>
                          </m:den>
                        </m:f>
                        <m:r>
                          <a:rPr lang="en-US" altLang="zh-TW" sz="2800" b="1">
                            <a:solidFill>
                              <a:srgbClr val="C00000"/>
                            </a:solidFill>
                            <a:latin typeface="Cambria Math" panose="02040503050406030204" pitchFamily="18" charset="0"/>
                          </a:rPr>
                          <m:t>𝑑𝑡</m:t>
                        </m:r>
                      </m:e>
                    </m:nary>
                  </m:oMath>
                </a14:m>
                <a:r>
                  <a:rPr lang="en-US" altLang="zh-TW" sz="2400" b="1" dirty="0">
                    <a:solidFill>
                      <a:srgbClr val="C00000"/>
                    </a:solidFill>
                    <a:latin typeface="Palatino Linotype" panose="02040502050505030304" pitchFamily="18" charset="0"/>
                  </a:rPr>
                  <a:t> </a:t>
                </a:r>
              </a:p>
            </p:txBody>
          </p:sp>
        </mc:Choice>
        <mc:Fallback xmlns="">
          <p:sp>
            <p:nvSpPr>
              <p:cNvPr id="8" name="Content Placeholder 2">
                <a:extLst>
                  <a:ext uri="{FF2B5EF4-FFF2-40B4-BE49-F238E27FC236}">
                    <a16:creationId xmlns:a16="http://schemas.microsoft.com/office/drawing/2014/main" id="{257658B7-2F3D-4F1E-B9E5-0CEA567F19BD}"/>
                  </a:ext>
                </a:extLst>
              </p:cNvPr>
              <p:cNvSpPr>
                <a:spLocks noGrp="1" noRot="1" noChangeAspect="1" noMove="1" noResize="1" noEditPoints="1" noAdjustHandles="1" noChangeArrowheads="1" noChangeShapeType="1" noTextEdit="1"/>
              </p:cNvSpPr>
              <p:nvPr>
                <p:ph idx="1"/>
              </p:nvPr>
            </p:nvSpPr>
            <p:spPr>
              <a:xfrm>
                <a:off x="147915" y="2680062"/>
                <a:ext cx="9032840" cy="4724400"/>
              </a:xfrm>
              <a:blipFill>
                <a:blip r:embed="rId2"/>
                <a:stretch>
                  <a:fillRect l="-1012" t="-1290"/>
                </a:stretch>
              </a:blipFill>
            </p:spPr>
            <p:txBody>
              <a:bodyPr/>
              <a:lstStyle/>
              <a:p>
                <a:r>
                  <a:rPr lang="en-US">
                    <a:noFill/>
                  </a:rPr>
                  <a:t> </a:t>
                </a:r>
              </a:p>
            </p:txBody>
          </p:sp>
        </mc:Fallback>
      </mc:AlternateContent>
      <p:cxnSp>
        <p:nvCxnSpPr>
          <p:cNvPr id="12" name="直線單箭頭接點 11">
            <a:extLst>
              <a:ext uri="{FF2B5EF4-FFF2-40B4-BE49-F238E27FC236}">
                <a16:creationId xmlns:a16="http://schemas.microsoft.com/office/drawing/2014/main" id="{6F985E0A-A775-424D-8CFF-F5F40325CF4C}"/>
              </a:ext>
            </a:extLst>
          </p:cNvPr>
          <p:cNvCxnSpPr>
            <a:cxnSpLocks/>
          </p:cNvCxnSpPr>
          <p:nvPr/>
        </p:nvCxnSpPr>
        <p:spPr>
          <a:xfrm flipH="1" flipV="1">
            <a:off x="3205657" y="5110286"/>
            <a:ext cx="685800" cy="530937"/>
          </a:xfrm>
          <a:prstGeom prst="straightConnector1">
            <a:avLst/>
          </a:prstGeom>
          <a:ln w="57150">
            <a:solidFill>
              <a:schemeClr val="bg1"/>
            </a:solidFill>
            <a:tailEnd type="triangle"/>
          </a:ln>
        </p:spPr>
        <p:style>
          <a:lnRef idx="2">
            <a:schemeClr val="accent6"/>
          </a:lnRef>
          <a:fillRef idx="0">
            <a:schemeClr val="accent6"/>
          </a:fillRef>
          <a:effectRef idx="1">
            <a:schemeClr val="accent6"/>
          </a:effectRef>
          <a:fontRef idx="minor">
            <a:schemeClr val="tx1"/>
          </a:fontRef>
        </p:style>
      </p:cxnSp>
      <p:cxnSp>
        <p:nvCxnSpPr>
          <p:cNvPr id="14" name="直線單箭頭接點 13">
            <a:extLst>
              <a:ext uri="{FF2B5EF4-FFF2-40B4-BE49-F238E27FC236}">
                <a16:creationId xmlns:a16="http://schemas.microsoft.com/office/drawing/2014/main" id="{35FB7694-31B8-4463-A208-5E017D65ED06}"/>
              </a:ext>
            </a:extLst>
          </p:cNvPr>
          <p:cNvCxnSpPr>
            <a:cxnSpLocks/>
          </p:cNvCxnSpPr>
          <p:nvPr/>
        </p:nvCxnSpPr>
        <p:spPr>
          <a:xfrm flipV="1">
            <a:off x="4009484" y="5042262"/>
            <a:ext cx="744030" cy="519785"/>
          </a:xfrm>
          <a:prstGeom prst="straightConnector1">
            <a:avLst/>
          </a:prstGeom>
          <a:ln w="57150">
            <a:solidFill>
              <a:schemeClr val="bg1"/>
            </a:solidFill>
            <a:tailEnd type="triangle"/>
          </a:ln>
        </p:spPr>
        <p:style>
          <a:lnRef idx="2">
            <a:schemeClr val="accent6"/>
          </a:lnRef>
          <a:fillRef idx="0">
            <a:schemeClr val="accent6"/>
          </a:fillRef>
          <a:effectRef idx="1">
            <a:schemeClr val="accent6"/>
          </a:effectRef>
          <a:fontRef idx="minor">
            <a:schemeClr val="tx1"/>
          </a:fontRef>
        </p:style>
      </p:cxnSp>
      <p:cxnSp>
        <p:nvCxnSpPr>
          <p:cNvPr id="16" name="直線單箭頭接點 15">
            <a:extLst>
              <a:ext uri="{FF2B5EF4-FFF2-40B4-BE49-F238E27FC236}">
                <a16:creationId xmlns:a16="http://schemas.microsoft.com/office/drawing/2014/main" id="{16CD8E22-9247-40CC-85CD-60FE83FA60BD}"/>
              </a:ext>
            </a:extLst>
          </p:cNvPr>
          <p:cNvCxnSpPr>
            <a:cxnSpLocks/>
          </p:cNvCxnSpPr>
          <p:nvPr/>
        </p:nvCxnSpPr>
        <p:spPr>
          <a:xfrm flipV="1">
            <a:off x="5715000" y="5067092"/>
            <a:ext cx="783451" cy="530937"/>
          </a:xfrm>
          <a:prstGeom prst="straightConnector1">
            <a:avLst/>
          </a:prstGeom>
          <a:ln w="57150">
            <a:solidFill>
              <a:schemeClr val="bg1"/>
            </a:solidFill>
            <a:tailEnd type="triangle"/>
          </a:ln>
        </p:spPr>
        <p:style>
          <a:lnRef idx="2">
            <a:schemeClr val="accent6"/>
          </a:lnRef>
          <a:fillRef idx="0">
            <a:schemeClr val="accent6"/>
          </a:fillRef>
          <a:effectRef idx="1">
            <a:schemeClr val="accent6"/>
          </a:effectRef>
          <a:fontRef idx="minor">
            <a:schemeClr val="tx1"/>
          </a:fontRef>
        </p:style>
      </p:cxnSp>
      <p:sp>
        <p:nvSpPr>
          <p:cNvPr id="18" name="文字方塊 17">
            <a:extLst>
              <a:ext uri="{FF2B5EF4-FFF2-40B4-BE49-F238E27FC236}">
                <a16:creationId xmlns:a16="http://schemas.microsoft.com/office/drawing/2014/main" id="{3B5D5AB4-39F9-4D88-992F-029EE0CCBCA3}"/>
              </a:ext>
            </a:extLst>
          </p:cNvPr>
          <p:cNvSpPr txBox="1"/>
          <p:nvPr/>
        </p:nvSpPr>
        <p:spPr>
          <a:xfrm>
            <a:off x="4459711" y="5567052"/>
            <a:ext cx="1505540" cy="369332"/>
          </a:xfrm>
          <a:prstGeom prst="rect">
            <a:avLst/>
          </a:prstGeom>
          <a:noFill/>
        </p:spPr>
        <p:txBody>
          <a:bodyPr wrap="none" rtlCol="0">
            <a:spAutoFit/>
          </a:bodyPr>
          <a:lstStyle/>
          <a:p>
            <a:r>
              <a:rPr lang="en-US" altLang="zh-TW" dirty="0">
                <a:solidFill>
                  <a:schemeClr val="bg1"/>
                </a:solidFill>
              </a:rPr>
              <a:t>Phonon drag</a:t>
            </a:r>
            <a:endParaRPr lang="zh-TW" altLang="en-US" dirty="0">
              <a:solidFill>
                <a:schemeClr val="bg1"/>
              </a:solidFill>
            </a:endParaRPr>
          </a:p>
        </p:txBody>
      </p:sp>
      <p:sp>
        <p:nvSpPr>
          <p:cNvPr id="10" name="Title 1">
            <a:extLst>
              <a:ext uri="{FF2B5EF4-FFF2-40B4-BE49-F238E27FC236}">
                <a16:creationId xmlns:a16="http://schemas.microsoft.com/office/drawing/2014/main" id="{84686D9E-9A87-C877-FA40-BAD835D9D286}"/>
              </a:ext>
            </a:extLst>
          </p:cNvPr>
          <p:cNvSpPr txBox="1">
            <a:spLocks/>
          </p:cNvSpPr>
          <p:nvPr/>
        </p:nvSpPr>
        <p:spPr>
          <a:xfrm>
            <a:off x="255494" y="726902"/>
            <a:ext cx="880424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2800" b="1" dirty="0">
                <a:solidFill>
                  <a:srgbClr val="C00000"/>
                </a:solidFill>
                <a:latin typeface="Palatino Linotype" panose="02040502050505030304" pitchFamily="18" charset="0"/>
              </a:rPr>
              <a:t>Entropy generation- very high cycle fatigue [metals]</a:t>
            </a:r>
            <a:endParaRPr lang="en-US" sz="2800" b="1" dirty="0">
              <a:solidFill>
                <a:srgbClr val="C0000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15" name="Title 1">
                <a:extLst>
                  <a:ext uri="{FF2B5EF4-FFF2-40B4-BE49-F238E27FC236}">
                    <a16:creationId xmlns:a16="http://schemas.microsoft.com/office/drawing/2014/main" id="{49732F1D-64C6-27B5-FB6A-3B7F05F9C1FF}"/>
                  </a:ext>
                </a:extLst>
              </p:cNvPr>
              <p:cNvSpPr txBox="1">
                <a:spLocks/>
              </p:cNvSpPr>
              <p:nvPr/>
            </p:nvSpPr>
            <p:spPr>
              <a:xfrm>
                <a:off x="415960" y="1188970"/>
                <a:ext cx="78867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marL="457200" indent="-457200">
                  <a:spcBef>
                    <a:spcPts val="750"/>
                  </a:spcBef>
                  <a:buClr>
                    <a:srgbClr val="005BBB"/>
                  </a:buClr>
                  <a:buFont typeface="+mj-lt"/>
                  <a:buAutoNum type="arabicPeriod" startAt="5"/>
                </a:pPr>
                <a:r>
                  <a:rPr lang="en-US" altLang="zh-TW" sz="2800" b="1" dirty="0">
                    <a:latin typeface="Palatino Linotype" panose="02040502050505030304" pitchFamily="18" charset="0"/>
                    <a:cs typeface="Arial" charset="0"/>
                  </a:rPr>
                  <a:t>Internal friction [scattering],  , </a:t>
                </a:r>
                <a14:m>
                  <m:oMath xmlns:m="http://schemas.openxmlformats.org/officeDocument/2006/math">
                    <m:sSub>
                      <m:sSubPr>
                        <m:ctrlPr>
                          <a:rPr lang="en-US" altLang="zh-TW" sz="2800" b="1" i="1" smtClean="0">
                            <a:latin typeface="Cambria Math" panose="02040503050406030204" pitchFamily="18" charset="0"/>
                            <a:cs typeface="Arial" charset="0"/>
                          </a:rPr>
                        </m:ctrlPr>
                      </m:sSubPr>
                      <m:e>
                        <m:r>
                          <a:rPr lang="en-US" altLang="zh-TW" sz="2800" b="1" i="0">
                            <a:latin typeface="Cambria Math" panose="02040503050406030204" pitchFamily="18" charset="0"/>
                            <a:cs typeface="Arial" charset="0"/>
                          </a:rPr>
                          <m:t>𝐒</m:t>
                        </m:r>
                      </m:e>
                      <m:sub>
                        <m:r>
                          <a:rPr lang="en-US" altLang="zh-TW" sz="2800" b="1" i="0">
                            <a:latin typeface="Cambria Math" panose="02040503050406030204" pitchFamily="18" charset="0"/>
                            <a:cs typeface="Arial" charset="0"/>
                          </a:rPr>
                          <m:t>𝐫</m:t>
                        </m:r>
                      </m:sub>
                    </m:sSub>
                  </m:oMath>
                </a14:m>
                <a:endParaRPr lang="en-US" sz="2800" b="1" dirty="0">
                  <a:latin typeface="Palatino Linotype" panose="02040502050505030304" pitchFamily="18" charset="0"/>
                  <a:cs typeface="Arial" charset="0"/>
                </a:endParaRPr>
              </a:p>
            </p:txBody>
          </p:sp>
        </mc:Choice>
        <mc:Fallback xmlns="">
          <p:sp>
            <p:nvSpPr>
              <p:cNvPr id="15" name="Title 1">
                <a:extLst>
                  <a:ext uri="{FF2B5EF4-FFF2-40B4-BE49-F238E27FC236}">
                    <a16:creationId xmlns:a16="http://schemas.microsoft.com/office/drawing/2014/main" id="{49732F1D-64C6-27B5-FB6A-3B7F05F9C1FF}"/>
                  </a:ext>
                </a:extLst>
              </p:cNvPr>
              <p:cNvSpPr txBox="1">
                <a:spLocks noRot="1" noChangeAspect="1" noMove="1" noResize="1" noEditPoints="1" noAdjustHandles="1" noChangeArrowheads="1" noChangeShapeType="1" noTextEdit="1"/>
              </p:cNvSpPr>
              <p:nvPr/>
            </p:nvSpPr>
            <p:spPr>
              <a:xfrm>
                <a:off x="415960" y="1188970"/>
                <a:ext cx="7886700" cy="868430"/>
              </a:xfrm>
              <a:prstGeom prst="rect">
                <a:avLst/>
              </a:prstGeom>
              <a:blipFill>
                <a:blip r:embed="rId3"/>
                <a:stretch>
                  <a:fillRect l="-1855" b="-23077"/>
                </a:stretch>
              </a:blipFill>
            </p:spPr>
            <p:txBody>
              <a:bodyPr/>
              <a:lstStyle/>
              <a:p>
                <a:r>
                  <a:rPr lang="en-US">
                    <a:noFill/>
                  </a:rPr>
                  <a:t> </a:t>
                </a:r>
              </a:p>
            </p:txBody>
          </p:sp>
        </mc:Fallback>
      </mc:AlternateContent>
    </p:spTree>
    <p:extLst>
      <p:ext uri="{BB962C8B-B14F-4D97-AF65-F5344CB8AC3E}">
        <p14:creationId xmlns:p14="http://schemas.microsoft.com/office/powerpoint/2010/main" val="357211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057400"/>
                <a:ext cx="8499440" cy="4724400"/>
              </a:xfrm>
            </p:spPr>
            <p:txBody>
              <a:bodyPr>
                <a:normAutofit/>
              </a:bodyPr>
              <a:lstStyle/>
              <a:p>
                <a:pPr>
                  <a:lnSpc>
                    <a:spcPct val="100000"/>
                  </a:lnSpc>
                </a:pPr>
                <a:r>
                  <a:rPr lang="en-US" altLang="zh-TW" sz="2000" dirty="0">
                    <a:solidFill>
                      <a:srgbClr val="000C10"/>
                    </a:solidFill>
                    <a:latin typeface="Palatino Linotype" panose="02040502050505030304" pitchFamily="18" charset="0"/>
                  </a:rPr>
                  <a:t>Occur at some micro-defects such as </a:t>
                </a:r>
                <a:r>
                  <a:rPr lang="en-US" altLang="zh-TW" sz="2000" b="1" dirty="0">
                    <a:solidFill>
                      <a:srgbClr val="C00000"/>
                    </a:solidFill>
                    <a:latin typeface="Palatino Linotype" panose="02040502050505030304" pitchFamily="18" charset="0"/>
                  </a:rPr>
                  <a:t>inclusions</a:t>
                </a:r>
                <a:r>
                  <a:rPr lang="en-US" altLang="zh-TW" sz="2000" dirty="0">
                    <a:latin typeface="Palatino Linotype" panose="02040502050505030304" pitchFamily="18" charset="0"/>
                  </a:rPr>
                  <a:t>, </a:t>
                </a:r>
                <a:r>
                  <a:rPr lang="en-US" altLang="zh-TW" sz="2000" b="1" dirty="0">
                    <a:solidFill>
                      <a:srgbClr val="C00000"/>
                    </a:solidFill>
                    <a:latin typeface="Palatino Linotype" panose="02040502050505030304" pitchFamily="18" charset="0"/>
                  </a:rPr>
                  <a:t>vacancies</a:t>
                </a:r>
                <a:r>
                  <a:rPr lang="en-US" altLang="zh-TW" sz="2000" dirty="0">
                    <a:latin typeface="Palatino Linotype" panose="02040502050505030304" pitchFamily="18" charset="0"/>
                  </a:rPr>
                  <a:t>, </a:t>
                </a:r>
                <a:r>
                  <a:rPr lang="en-US" altLang="zh-TW" sz="2000" b="1" dirty="0">
                    <a:solidFill>
                      <a:srgbClr val="C00000"/>
                    </a:solidFill>
                    <a:latin typeface="Palatino Linotype" panose="02040502050505030304" pitchFamily="18" charset="0"/>
                  </a:rPr>
                  <a:t>dislocations</a:t>
                </a:r>
                <a:r>
                  <a:rPr lang="en-US" altLang="zh-TW" sz="2000" dirty="0">
                    <a:latin typeface="Palatino Linotype" panose="02040502050505030304" pitchFamily="18" charset="0"/>
                  </a:rPr>
                  <a:t> and </a:t>
                </a:r>
                <a:r>
                  <a:rPr lang="en-US" altLang="zh-TW" sz="2000" b="1" u="sng" dirty="0">
                    <a:solidFill>
                      <a:srgbClr val="FF0000"/>
                    </a:solidFill>
                    <a:latin typeface="Palatino Linotype" panose="02040502050505030304" pitchFamily="18" charset="0"/>
                  </a:rPr>
                  <a:t>hydrogen solute atoms </a:t>
                </a:r>
                <a:r>
                  <a:rPr lang="en-US" altLang="zh-TW" sz="2000" dirty="0">
                    <a:latin typeface="Palatino Linotype" panose="02040502050505030304" pitchFamily="18" charset="0"/>
                  </a:rPr>
                  <a:t> </a:t>
                </a:r>
                <a:r>
                  <a:rPr lang="en-US" altLang="zh-TW" sz="2000" dirty="0">
                    <a:solidFill>
                      <a:srgbClr val="000C10"/>
                    </a:solidFill>
                    <a:latin typeface="Palatino Linotype" panose="02040502050505030304" pitchFamily="18" charset="0"/>
                  </a:rPr>
                  <a:t>due to high stress concentration</a:t>
                </a:r>
              </a:p>
              <a:p>
                <a:pPr>
                  <a:lnSpc>
                    <a:spcPct val="100000"/>
                  </a:lnSpc>
                </a:pPr>
                <a:r>
                  <a:rPr lang="en-US" altLang="zh-TW" sz="2000" dirty="0">
                    <a:solidFill>
                      <a:srgbClr val="000C10"/>
                    </a:solidFill>
                    <a:latin typeface="Palatino Linotype" panose="02040502050505030304" pitchFamily="18" charset="0"/>
                  </a:rPr>
                  <a:t>Microscopic yielding stress is lower than nominal macroscopic yielding stress</a:t>
                </a:r>
                <a:r>
                  <a:rPr lang="en-US" altLang="zh-TW" sz="1800" dirty="0">
                    <a:solidFill>
                      <a:srgbClr val="000C10"/>
                    </a:solidFill>
                    <a:latin typeface="Palatino Linotype" panose="02040502050505030304" pitchFamily="18" charset="0"/>
                  </a:rPr>
                  <a:t> </a:t>
                </a:r>
                <a:endParaRPr lang="en-US" altLang="zh-TW" sz="2800" dirty="0">
                  <a:solidFill>
                    <a:srgbClr val="000C10"/>
                  </a:solidFill>
                  <a:latin typeface="Palatino Linotype" panose="02040502050505030304" pitchFamily="18" charset="0"/>
                </a:endParaRPr>
              </a:p>
              <a:p>
                <a:pPr marL="0" indent="0">
                  <a:lnSpc>
                    <a:spcPct val="100000"/>
                  </a:lnSpc>
                  <a:buNone/>
                </a:pPr>
                <a:r>
                  <a:rPr lang="zh-TW" altLang="en-US" sz="2800" b="1" dirty="0">
                    <a:solidFill>
                      <a:srgbClr val="C00000"/>
                    </a:solidFill>
                    <a:latin typeface="Palatino Linotype" panose="02040502050505030304" pitchFamily="18" charset="0"/>
                  </a:rPr>
                  <a:t>              </a:t>
                </a:r>
                <a14:m>
                  <m:oMath xmlns:m="http://schemas.openxmlformats.org/officeDocument/2006/math">
                    <m:r>
                      <a:rPr lang="en-US" altLang="zh-TW" sz="2800" b="1">
                        <a:solidFill>
                          <a:srgbClr val="C00000"/>
                        </a:solidFill>
                        <a:latin typeface="Cambria Math" panose="02040503050406030204" pitchFamily="18" charset="0"/>
                      </a:rPr>
                      <m:t>𝝈</m:t>
                    </m:r>
                    <m:r>
                      <a:rPr lang="en-US" altLang="zh-TW" sz="2800" b="1">
                        <a:solidFill>
                          <a:srgbClr val="C00000"/>
                        </a:solidFill>
                        <a:latin typeface="Cambria Math" panose="02040503050406030204" pitchFamily="18" charset="0"/>
                      </a:rPr>
                      <m:t>=</m:t>
                    </m:r>
                    <m:r>
                      <a:rPr lang="el-GR" altLang="zh-TW" sz="2800" b="1">
                        <a:solidFill>
                          <a:srgbClr val="C00000"/>
                        </a:solidFill>
                        <a:latin typeface="Cambria Math" panose="02040503050406030204" pitchFamily="18" charset="0"/>
                      </a:rPr>
                      <m:t>𝜮</m:t>
                    </m:r>
                    <m:r>
                      <a:rPr lang="en-US" altLang="zh-TW" sz="2800" b="1">
                        <a:solidFill>
                          <a:srgbClr val="C00000"/>
                        </a:solidFill>
                        <a:latin typeface="Cambria Math" panose="02040503050406030204" pitchFamily="18" charset="0"/>
                      </a:rPr>
                      <m:t>−2</m:t>
                    </m:r>
                    <m:r>
                      <a:rPr lang="en-US" altLang="zh-TW" sz="2800" b="1">
                        <a:solidFill>
                          <a:srgbClr val="C00000"/>
                        </a:solidFill>
                        <a:latin typeface="Cambria Math" panose="02040503050406030204" pitchFamily="18" charset="0"/>
                      </a:rPr>
                      <m:t>𝜇</m:t>
                    </m:r>
                    <m:r>
                      <a:rPr lang="en-US" altLang="zh-TW" sz="2800" b="1">
                        <a:solidFill>
                          <a:srgbClr val="C00000"/>
                        </a:solidFill>
                        <a:latin typeface="Cambria Math" panose="02040503050406030204" pitchFamily="18" charset="0"/>
                      </a:rPr>
                      <m:t>(</m:t>
                    </m:r>
                    <m:r>
                      <a:rPr lang="en-US" altLang="zh-TW" sz="2800" b="0" i="1">
                        <a:solidFill>
                          <a:srgbClr val="C00000"/>
                        </a:solidFill>
                        <a:latin typeface="Cambria Math" panose="02040503050406030204" pitchFamily="18" charset="0"/>
                      </a:rPr>
                      <m:t>1</m:t>
                    </m:r>
                    <m:r>
                      <a:rPr lang="en-US" altLang="zh-TW" sz="2800" b="1">
                        <a:solidFill>
                          <a:srgbClr val="C00000"/>
                        </a:solidFill>
                        <a:latin typeface="Cambria Math" panose="02040503050406030204" pitchFamily="18" charset="0"/>
                      </a:rPr>
                      <m:t>−</m:t>
                    </m:r>
                    <m:sSub>
                      <m:sSubPr>
                        <m:ctrlPr>
                          <a:rPr lang="en-US" altLang="zh-TW" sz="2800" b="1" i="1">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𝑓</m:t>
                        </m:r>
                      </m:e>
                      <m:sub>
                        <m:r>
                          <a:rPr lang="en-US" altLang="zh-TW" sz="2800" b="1">
                            <a:solidFill>
                              <a:srgbClr val="C00000"/>
                            </a:solidFill>
                            <a:latin typeface="Cambria Math" panose="02040503050406030204" pitchFamily="18" charset="0"/>
                          </a:rPr>
                          <m:t>𝑣</m:t>
                        </m:r>
                      </m:sub>
                    </m:sSub>
                    <m:r>
                      <a:rPr lang="en-US" altLang="zh-TW" sz="2800" b="1">
                        <a:solidFill>
                          <a:srgbClr val="C00000"/>
                        </a:solidFill>
                        <a:latin typeface="Cambria Math" panose="02040503050406030204" pitchFamily="18" charset="0"/>
                      </a:rPr>
                      <m:t>)</m:t>
                    </m:r>
                    <m:d>
                      <m:dPr>
                        <m:ctrlPr>
                          <a:rPr lang="zh-TW" altLang="zh-TW" sz="2800" b="1" i="1">
                            <a:solidFill>
                              <a:srgbClr val="C00000"/>
                            </a:solidFill>
                            <a:latin typeface="Cambria Math" panose="02040503050406030204" pitchFamily="18" charset="0"/>
                          </a:rPr>
                        </m:ctrlPr>
                      </m:dPr>
                      <m:e>
                        <m:r>
                          <a:rPr lang="en-US" altLang="zh-TW" sz="2800" b="1">
                            <a:solidFill>
                              <a:srgbClr val="C00000"/>
                            </a:solidFill>
                            <a:latin typeface="Cambria Math" panose="02040503050406030204" pitchFamily="18" charset="0"/>
                          </a:rPr>
                          <m:t>1−</m:t>
                        </m:r>
                        <m:r>
                          <a:rPr lang="en-US" altLang="zh-TW" sz="2800" b="1">
                            <a:solidFill>
                              <a:srgbClr val="C00000"/>
                            </a:solidFill>
                            <a:latin typeface="Cambria Math" panose="02040503050406030204" pitchFamily="18" charset="0"/>
                          </a:rPr>
                          <m:t>𝑏</m:t>
                        </m:r>
                      </m:e>
                    </m:d>
                    <m:sSup>
                      <m:sSupPr>
                        <m:ctrlPr>
                          <a:rPr lang="zh-TW" altLang="zh-TW" sz="2800" b="1" i="1">
                            <a:solidFill>
                              <a:srgbClr val="C00000"/>
                            </a:solidFill>
                            <a:latin typeface="Cambria Math" panose="02040503050406030204" pitchFamily="18" charset="0"/>
                          </a:rPr>
                        </m:ctrlPr>
                      </m:sSupPr>
                      <m:e>
                        <m:r>
                          <a:rPr lang="en-US" altLang="zh-TW" sz="2800" b="1">
                            <a:solidFill>
                              <a:srgbClr val="C00000"/>
                            </a:solidFill>
                            <a:latin typeface="Cambria Math" panose="02040503050406030204" pitchFamily="18" charset="0"/>
                          </a:rPr>
                          <m:t>𝜺</m:t>
                        </m:r>
                      </m:e>
                      <m:sup>
                        <m:r>
                          <a:rPr lang="en-US" altLang="zh-TW" sz="2800" b="1">
                            <a:solidFill>
                              <a:srgbClr val="C00000"/>
                            </a:solidFill>
                            <a:latin typeface="Cambria Math" panose="02040503050406030204" pitchFamily="18" charset="0"/>
                          </a:rPr>
                          <m:t>𝒑</m:t>
                        </m:r>
                      </m:sup>
                    </m:sSup>
                  </m:oMath>
                </a14:m>
                <a:r>
                  <a:rPr lang="zh-TW" altLang="en-US" sz="2800" b="1" dirty="0">
                    <a:solidFill>
                      <a:srgbClr val="C00000"/>
                    </a:solidFill>
                    <a:latin typeface="Palatino Linotype" panose="02040502050505030304" pitchFamily="18" charset="0"/>
                  </a:rPr>
                  <a:t> </a:t>
                </a:r>
                <a:endParaRPr lang="en-US" altLang="zh-TW" sz="2800" b="1" dirty="0">
                  <a:solidFill>
                    <a:srgbClr val="C00000"/>
                  </a:solidFill>
                  <a:latin typeface="Palatino Linotype" panose="02040502050505030304" pitchFamily="18" charset="0"/>
                </a:endParaRPr>
              </a:p>
              <a:p>
                <a:pPr marL="0" indent="0">
                  <a:lnSpc>
                    <a:spcPct val="100000"/>
                  </a:lnSpc>
                  <a:buNone/>
                </a:pPr>
                <a:r>
                  <a:rPr lang="zh-TW" altLang="en-US" sz="2800" b="1" dirty="0">
                    <a:solidFill>
                      <a:srgbClr val="C00000"/>
                    </a:solidFill>
                    <a:latin typeface="Palatino Linotype" panose="02040502050505030304" pitchFamily="18" charset="0"/>
                  </a:rPr>
                  <a:t>             </a:t>
                </a:r>
                <a:r>
                  <a:rPr lang="en-US" altLang="zh-TW" sz="2800" b="1" dirty="0">
                    <a:solidFill>
                      <a:srgbClr val="C00000"/>
                    </a:solidFill>
                    <a:latin typeface="Palatino Linotype" panose="02040502050505030304" pitchFamily="18" charset="0"/>
                  </a:rPr>
                  <a:t> </a:t>
                </a:r>
                <a14:m>
                  <m:oMath xmlns:m="http://schemas.openxmlformats.org/officeDocument/2006/math">
                    <m:sSup>
                      <m:sSupPr>
                        <m:ctrlPr>
                          <a:rPr lang="zh-TW" altLang="zh-TW" sz="2800" b="1" i="1">
                            <a:solidFill>
                              <a:srgbClr val="C00000"/>
                            </a:solidFill>
                            <a:latin typeface="Cambria Math" panose="02040503050406030204" pitchFamily="18" charset="0"/>
                          </a:rPr>
                        </m:ctrlPr>
                      </m:sSupPr>
                      <m:e>
                        <m:r>
                          <a:rPr lang="en-US" altLang="zh-TW" sz="2800" b="1">
                            <a:solidFill>
                              <a:srgbClr val="C00000"/>
                            </a:solidFill>
                            <a:latin typeface="Cambria Math" panose="02040503050406030204" pitchFamily="18" charset="0"/>
                          </a:rPr>
                          <m:t>𝜺</m:t>
                        </m:r>
                      </m:e>
                      <m:sup>
                        <m:r>
                          <a:rPr lang="en-US" altLang="zh-TW" sz="2800" b="1">
                            <a:solidFill>
                              <a:srgbClr val="C00000"/>
                            </a:solidFill>
                            <a:latin typeface="Cambria Math" panose="02040503050406030204" pitchFamily="18" charset="0"/>
                          </a:rPr>
                          <m:t>𝒆</m:t>
                        </m:r>
                      </m:sup>
                    </m:sSup>
                    <m:r>
                      <a:rPr lang="en-US" altLang="zh-TW" sz="2800" b="1">
                        <a:solidFill>
                          <a:srgbClr val="C00000"/>
                        </a:solidFill>
                        <a:latin typeface="Cambria Math" panose="02040503050406030204" pitchFamily="18" charset="0"/>
                      </a:rPr>
                      <m:t>=</m:t>
                    </m:r>
                    <m:r>
                      <a:rPr lang="en-US" altLang="zh-TW" sz="2800" b="1">
                        <a:solidFill>
                          <a:srgbClr val="C00000"/>
                        </a:solidFill>
                        <a:latin typeface="Cambria Math" panose="02040503050406030204" pitchFamily="18" charset="0"/>
                      </a:rPr>
                      <m:t>𝑬</m:t>
                    </m:r>
                    <m:r>
                      <a:rPr lang="en-US" altLang="zh-TW" sz="2800" b="1">
                        <a:solidFill>
                          <a:srgbClr val="C00000"/>
                        </a:solidFill>
                        <a:latin typeface="Cambria Math" panose="02040503050406030204" pitchFamily="18" charset="0"/>
                      </a:rPr>
                      <m:t>−(</m:t>
                    </m:r>
                    <m:r>
                      <a:rPr lang="en-US" altLang="zh-TW" sz="2800" i="1">
                        <a:solidFill>
                          <a:srgbClr val="C00000"/>
                        </a:solidFill>
                        <a:latin typeface="Cambria Math" panose="02040503050406030204" pitchFamily="18" charset="0"/>
                      </a:rPr>
                      <m:t>1</m:t>
                    </m:r>
                    <m:r>
                      <a:rPr lang="en-US" altLang="zh-TW" sz="2800" b="1">
                        <a:solidFill>
                          <a:srgbClr val="C00000"/>
                        </a:solidFill>
                        <a:latin typeface="Cambria Math" panose="02040503050406030204" pitchFamily="18" charset="0"/>
                      </a:rPr>
                      <m:t>−</m:t>
                    </m:r>
                    <m:sSub>
                      <m:sSubPr>
                        <m:ctrlPr>
                          <a:rPr lang="en-US" altLang="zh-TW" sz="2800" b="1" i="1">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𝑓</m:t>
                        </m:r>
                      </m:e>
                      <m:sub>
                        <m:r>
                          <a:rPr lang="en-US" altLang="zh-TW" sz="2800" b="1">
                            <a:solidFill>
                              <a:srgbClr val="C00000"/>
                            </a:solidFill>
                            <a:latin typeface="Cambria Math" panose="02040503050406030204" pitchFamily="18" charset="0"/>
                          </a:rPr>
                          <m:t>𝑣</m:t>
                        </m:r>
                      </m:sub>
                    </m:sSub>
                    <m:r>
                      <a:rPr lang="en-US" altLang="zh-TW" sz="2800" b="1">
                        <a:solidFill>
                          <a:srgbClr val="C00000"/>
                        </a:solidFill>
                        <a:latin typeface="Cambria Math" panose="02040503050406030204" pitchFamily="18" charset="0"/>
                      </a:rPr>
                      <m:t>)(1−</m:t>
                    </m:r>
                    <m:r>
                      <a:rPr lang="en-US" altLang="zh-TW" sz="2800" b="1">
                        <a:solidFill>
                          <a:srgbClr val="C00000"/>
                        </a:solidFill>
                        <a:latin typeface="Cambria Math" panose="02040503050406030204" pitchFamily="18" charset="0"/>
                      </a:rPr>
                      <m:t>𝑏</m:t>
                    </m:r>
                    <m:r>
                      <a:rPr lang="en-US" altLang="zh-TW" sz="2800" b="1">
                        <a:solidFill>
                          <a:srgbClr val="C00000"/>
                        </a:solidFill>
                        <a:latin typeface="Cambria Math" panose="02040503050406030204" pitchFamily="18" charset="0"/>
                      </a:rPr>
                      <m:t>)</m:t>
                    </m:r>
                    <m:sSup>
                      <m:sSupPr>
                        <m:ctrlPr>
                          <a:rPr lang="zh-TW" altLang="zh-TW" sz="2800" b="1" i="1">
                            <a:solidFill>
                              <a:srgbClr val="C00000"/>
                            </a:solidFill>
                            <a:latin typeface="Cambria Math" panose="02040503050406030204" pitchFamily="18" charset="0"/>
                          </a:rPr>
                        </m:ctrlPr>
                      </m:sSupPr>
                      <m:e>
                        <m:r>
                          <a:rPr lang="en-US" altLang="zh-TW" sz="2800" b="1">
                            <a:solidFill>
                              <a:srgbClr val="C00000"/>
                            </a:solidFill>
                            <a:latin typeface="Cambria Math" panose="02040503050406030204" pitchFamily="18" charset="0"/>
                          </a:rPr>
                          <m:t>𝜺</m:t>
                        </m:r>
                      </m:e>
                      <m:sup>
                        <m:r>
                          <a:rPr lang="en-US" altLang="zh-TW" sz="2800" b="1">
                            <a:solidFill>
                              <a:srgbClr val="C00000"/>
                            </a:solidFill>
                            <a:latin typeface="Cambria Math" panose="02040503050406030204" pitchFamily="18" charset="0"/>
                          </a:rPr>
                          <m:t>𝒑</m:t>
                        </m:r>
                      </m:sup>
                    </m:sSup>
                  </m:oMath>
                </a14:m>
                <a:endParaRPr lang="en-US" altLang="zh-TW" sz="2800" b="1" dirty="0">
                  <a:solidFill>
                    <a:srgbClr val="C00000"/>
                  </a:solidFill>
                  <a:latin typeface="Palatino Linotype" panose="02040502050505030304" pitchFamily="18" charset="0"/>
                </a:endParaRPr>
              </a:p>
              <a:p>
                <a:pPr>
                  <a:lnSpc>
                    <a:spcPct val="100000"/>
                  </a:lnSpc>
                </a:pPr>
                <a14:m>
                  <m:oMath xmlns:m="http://schemas.openxmlformats.org/officeDocument/2006/math">
                    <m:r>
                      <a:rPr lang="el-GR" altLang="zh-TW" sz="2000" smtClean="0">
                        <a:solidFill>
                          <a:srgbClr val="000C10"/>
                        </a:solidFill>
                        <a:latin typeface="Cambria Math" panose="02040503050406030204" pitchFamily="18" charset="0"/>
                      </a:rPr>
                      <m:t>𝜮</m:t>
                    </m:r>
                  </m:oMath>
                </a14:m>
                <a:r>
                  <a:rPr lang="el-GR" altLang="zh-TW" sz="2000" dirty="0">
                    <a:solidFill>
                      <a:srgbClr val="000C10"/>
                    </a:solidFill>
                    <a:latin typeface="Palatino Linotype" panose="02040502050505030304" pitchFamily="18" charset="0"/>
                  </a:rPr>
                  <a:t> and </a:t>
                </a:r>
                <a14:m>
                  <m:oMath xmlns:m="http://schemas.openxmlformats.org/officeDocument/2006/math">
                    <m:r>
                      <a:rPr lang="en-US" altLang="zh-TW" sz="2000">
                        <a:solidFill>
                          <a:srgbClr val="000C10"/>
                        </a:solidFill>
                        <a:latin typeface="Cambria Math" panose="02040503050406030204" pitchFamily="18" charset="0"/>
                      </a:rPr>
                      <m:t>𝑬</m:t>
                    </m:r>
                  </m:oMath>
                </a14:m>
                <a:r>
                  <a:rPr lang="en-US" altLang="zh-TW" sz="2000" dirty="0">
                    <a:solidFill>
                      <a:srgbClr val="000C10"/>
                    </a:solidFill>
                    <a:latin typeface="Palatino Linotype" panose="02040502050505030304" pitchFamily="18" charset="0"/>
                  </a:rPr>
                  <a:t> are macroscopic stress &amp; strain tensors, </a:t>
                </a:r>
              </a:p>
              <a:p>
                <a:pPr>
                  <a:lnSpc>
                    <a:spcPct val="100000"/>
                  </a:lnSpc>
                </a:pPr>
                <a14:m>
                  <m:oMath xmlns:m="http://schemas.openxmlformats.org/officeDocument/2006/math">
                    <m:r>
                      <a:rPr lang="en-US" altLang="zh-TW" sz="2000">
                        <a:solidFill>
                          <a:srgbClr val="000C10"/>
                        </a:solidFill>
                        <a:latin typeface="Cambria Math" panose="02040503050406030204" pitchFamily="18" charset="0"/>
                      </a:rPr>
                      <m:t>𝝈</m:t>
                    </m:r>
                  </m:oMath>
                </a14:m>
                <a:r>
                  <a:rPr lang="en-US" altLang="zh-TW" sz="2000" dirty="0">
                    <a:solidFill>
                      <a:srgbClr val="000C10"/>
                    </a:solidFill>
                    <a:latin typeface="Palatino Linotype" panose="02040502050505030304" pitchFamily="18" charset="0"/>
                  </a:rPr>
                  <a:t> and </a:t>
                </a:r>
                <a14:m>
                  <m:oMath xmlns:m="http://schemas.openxmlformats.org/officeDocument/2006/math">
                    <m:r>
                      <a:rPr lang="en-US" altLang="zh-TW" sz="2000">
                        <a:solidFill>
                          <a:srgbClr val="000C10"/>
                        </a:solidFill>
                        <a:latin typeface="Cambria Math" panose="02040503050406030204" pitchFamily="18" charset="0"/>
                      </a:rPr>
                      <m:t>𝜺</m:t>
                    </m:r>
                  </m:oMath>
                </a14:m>
                <a:r>
                  <a:rPr lang="en-US" altLang="zh-TW" sz="2000" dirty="0">
                    <a:solidFill>
                      <a:srgbClr val="000C10"/>
                    </a:solidFill>
                    <a:latin typeface="Palatino Linotype" panose="02040502050505030304" pitchFamily="18" charset="0"/>
                  </a:rPr>
                  <a:t> are microscopic stress &amp; strain tensors,</a:t>
                </a:r>
              </a:p>
              <a:p>
                <a:pPr>
                  <a:lnSpc>
                    <a:spcPct val="100000"/>
                  </a:lnSpc>
                </a:pPr>
                <a:r>
                  <a:rPr lang="en-US" altLang="zh-TW" sz="2000" dirty="0">
                    <a:solidFill>
                      <a:srgbClr val="000C10"/>
                    </a:solidFill>
                    <a:latin typeface="Palatino Linotype" panose="02040502050505030304" pitchFamily="18" charset="0"/>
                  </a:rPr>
                  <a:t> </a:t>
                </a:r>
                <a14:m>
                  <m:oMath xmlns:m="http://schemas.openxmlformats.org/officeDocument/2006/math">
                    <m:r>
                      <a:rPr lang="en-US" altLang="zh-TW" sz="2000">
                        <a:solidFill>
                          <a:srgbClr val="000C10"/>
                        </a:solidFill>
                        <a:latin typeface="Cambria Math" panose="02040503050406030204" pitchFamily="18" charset="0"/>
                      </a:rPr>
                      <m:t>𝜇</m:t>
                    </m:r>
                  </m:oMath>
                </a14:m>
                <a:r>
                  <a:rPr lang="en-US" altLang="zh-TW" sz="2000" dirty="0">
                    <a:solidFill>
                      <a:srgbClr val="000C10"/>
                    </a:solidFill>
                    <a:latin typeface="Palatino Linotype" panose="02040502050505030304" pitchFamily="18" charset="0"/>
                  </a:rPr>
                  <a:t> is the </a:t>
                </a:r>
                <a:r>
                  <a:rPr lang="pl-PL" altLang="zh-TW" sz="2000" dirty="0">
                    <a:solidFill>
                      <a:srgbClr val="000C10"/>
                    </a:solidFill>
                    <a:latin typeface="Palatino Linotype" panose="02040502050505030304" pitchFamily="18" charset="0"/>
                  </a:rPr>
                  <a:t>L</a:t>
                </a:r>
                <a:r>
                  <a:rPr lang="en-US" altLang="zh-TW" sz="2000" dirty="0" err="1">
                    <a:solidFill>
                      <a:srgbClr val="000C10"/>
                    </a:solidFill>
                    <a:latin typeface="Palatino Linotype" panose="02040502050505030304" pitchFamily="18" charset="0"/>
                  </a:rPr>
                  <a:t>amé</a:t>
                </a:r>
                <a:r>
                  <a:rPr lang="en-US" altLang="zh-TW" sz="2000" dirty="0">
                    <a:solidFill>
                      <a:srgbClr val="000C10"/>
                    </a:solidFill>
                    <a:latin typeface="Palatino Linotype" panose="02040502050505030304" pitchFamily="18" charset="0"/>
                  </a:rPr>
                  <a:t> constant, </a:t>
                </a:r>
                <a:r>
                  <a:rPr lang="en-US" altLang="zh-TW" sz="2000" i="1" dirty="0">
                    <a:solidFill>
                      <a:srgbClr val="000C10"/>
                    </a:solidFill>
                    <a:latin typeface="Palatino Linotype" panose="02040502050505030304" pitchFamily="18" charset="0"/>
                  </a:rPr>
                  <a:t>b</a:t>
                </a:r>
                <a:r>
                  <a:rPr lang="en-US" altLang="zh-TW" sz="2000" dirty="0">
                    <a:solidFill>
                      <a:srgbClr val="000C10"/>
                    </a:solidFill>
                    <a:latin typeface="Palatino Linotype" panose="02040502050505030304" pitchFamily="18" charset="0"/>
                  </a:rPr>
                  <a:t> is a material parameter</a:t>
                </a:r>
              </a:p>
              <a:p>
                <a:pPr>
                  <a:lnSpc>
                    <a:spcPct val="100000"/>
                  </a:lnSpc>
                </a:pPr>
                <a14:m>
                  <m:oMath xmlns:m="http://schemas.openxmlformats.org/officeDocument/2006/math">
                    <m:sSub>
                      <m:sSubPr>
                        <m:ctrlPr>
                          <a:rPr lang="en-US" altLang="zh-TW" sz="2000" b="1" i="1" smtClean="0">
                            <a:solidFill>
                              <a:srgbClr val="000C10"/>
                            </a:solidFill>
                            <a:latin typeface="Cambria Math" panose="02040503050406030204" pitchFamily="18" charset="0"/>
                          </a:rPr>
                        </m:ctrlPr>
                      </m:sSubPr>
                      <m:e>
                        <m:r>
                          <a:rPr lang="en-US" altLang="zh-TW" sz="2000" b="1" i="1">
                            <a:solidFill>
                              <a:srgbClr val="000C10"/>
                            </a:solidFill>
                            <a:latin typeface="Cambria Math" panose="02040503050406030204" pitchFamily="18" charset="0"/>
                          </a:rPr>
                          <m:t>𝒇</m:t>
                        </m:r>
                      </m:e>
                      <m:sub>
                        <m:r>
                          <a:rPr lang="en-US" altLang="zh-TW" sz="2000" b="1" i="1">
                            <a:solidFill>
                              <a:srgbClr val="000C10"/>
                            </a:solidFill>
                            <a:latin typeface="Cambria Math" panose="02040503050406030204" pitchFamily="18" charset="0"/>
                          </a:rPr>
                          <m:t>𝒗</m:t>
                        </m:r>
                      </m:sub>
                    </m:sSub>
                  </m:oMath>
                </a14:m>
                <a:r>
                  <a:rPr lang="en-US" altLang="zh-TW" sz="2000" b="1" i="1" dirty="0">
                    <a:solidFill>
                      <a:srgbClr val="000C10"/>
                    </a:solidFill>
                    <a:latin typeface="Palatino Linotype" panose="02040502050505030304" pitchFamily="18" charset="0"/>
                  </a:rPr>
                  <a:t> </a:t>
                </a:r>
                <a:r>
                  <a:rPr lang="en-US" altLang="zh-TW" sz="2000" b="1" dirty="0">
                    <a:solidFill>
                      <a:srgbClr val="000C10"/>
                    </a:solidFill>
                    <a:latin typeface="Palatino Linotype" panose="02040502050505030304" pitchFamily="18" charset="0"/>
                  </a:rPr>
                  <a:t>is the volume fraction of plastic inclusions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057400"/>
                <a:ext cx="8499440" cy="4724400"/>
              </a:xfrm>
              <a:blipFill>
                <a:blip r:embed="rId2"/>
                <a:stretch>
                  <a:fillRect l="-646" t="-774" r="-215"/>
                </a:stretch>
              </a:blipFill>
            </p:spPr>
            <p:txBody>
              <a:bodyPr/>
              <a:lstStyle/>
              <a:p>
                <a:r>
                  <a:rPr lang="en-US">
                    <a:noFill/>
                  </a:rPr>
                  <a:t> </a:t>
                </a:r>
              </a:p>
            </p:txBody>
          </p:sp>
        </mc:Fallback>
      </mc:AlternateContent>
      <p:pic>
        <p:nvPicPr>
          <p:cNvPr id="5" name="圖片 3">
            <a:extLst>
              <a:ext uri="{FF2B5EF4-FFF2-40B4-BE49-F238E27FC236}">
                <a16:creationId xmlns:a16="http://schemas.microsoft.com/office/drawing/2014/main" id="{3B70994E-3FFD-43A2-B0D4-AB4EB5CB529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431" y="4114800"/>
            <a:ext cx="2514600" cy="2514600"/>
          </a:xfrm>
          <a:prstGeom prst="rect">
            <a:avLst/>
          </a:prstGeom>
          <a:noFill/>
          <a:ln>
            <a:noFill/>
          </a:ln>
        </p:spPr>
      </p:pic>
      <p:sp>
        <p:nvSpPr>
          <p:cNvPr id="7" name="文字方塊 5">
            <a:extLst>
              <a:ext uri="{FF2B5EF4-FFF2-40B4-BE49-F238E27FC236}">
                <a16:creationId xmlns:a16="http://schemas.microsoft.com/office/drawing/2014/main" id="{60ACD29C-9365-419F-8A09-2F098DB3E3D7}"/>
              </a:ext>
            </a:extLst>
          </p:cNvPr>
          <p:cNvSpPr txBox="1"/>
          <p:nvPr/>
        </p:nvSpPr>
        <p:spPr>
          <a:xfrm>
            <a:off x="6763278" y="3717188"/>
            <a:ext cx="1916906" cy="369332"/>
          </a:xfrm>
          <a:prstGeom prst="rect">
            <a:avLst/>
          </a:prstGeom>
          <a:noFill/>
        </p:spPr>
        <p:txBody>
          <a:bodyPr wrap="square">
            <a:spAutoFit/>
          </a:bodyPr>
          <a:lstStyle/>
          <a:p>
            <a:r>
              <a:rPr lang="en-US" altLang="zh-TW" sz="1800" b="1" i="1" u="sng" dirty="0">
                <a:solidFill>
                  <a:srgbClr val="C00000"/>
                </a:solidFill>
                <a:latin typeface="Palatino Linotype" panose="02040502050505030304" pitchFamily="18" charset="0"/>
              </a:rPr>
              <a:t>Two</a:t>
            </a:r>
            <a:r>
              <a:rPr lang="pl-PL" altLang="zh-TW" sz="1800" b="1" i="1" u="sng" dirty="0">
                <a:solidFill>
                  <a:srgbClr val="C00000"/>
                </a:solidFill>
                <a:latin typeface="Palatino Linotype" panose="02040502050505030304" pitchFamily="18" charset="0"/>
              </a:rPr>
              <a:t>-</a:t>
            </a:r>
            <a:r>
              <a:rPr lang="en-US" altLang="zh-TW" sz="1800" b="1" i="1" u="sng" dirty="0">
                <a:solidFill>
                  <a:srgbClr val="C00000"/>
                </a:solidFill>
                <a:latin typeface="Palatino Linotype" panose="02040502050505030304" pitchFamily="18" charset="0"/>
              </a:rPr>
              <a:t>scale model</a:t>
            </a:r>
            <a:endParaRPr lang="zh-TW" altLang="en-US" b="1" i="1" u="sng" dirty="0">
              <a:latin typeface="Palatino Linotype" panose="02040502050505030304" pitchFamily="18" charset="0"/>
            </a:endParaRPr>
          </a:p>
        </p:txBody>
      </p:sp>
      <p:sp>
        <p:nvSpPr>
          <p:cNvPr id="8" name="Title 1">
            <a:extLst>
              <a:ext uri="{FF2B5EF4-FFF2-40B4-BE49-F238E27FC236}">
                <a16:creationId xmlns:a16="http://schemas.microsoft.com/office/drawing/2014/main" id="{745982BB-9D2C-57DF-1F45-09201D6E43B2}"/>
              </a:ext>
            </a:extLst>
          </p:cNvPr>
          <p:cNvSpPr txBox="1">
            <a:spLocks/>
          </p:cNvSpPr>
          <p:nvPr/>
        </p:nvSpPr>
        <p:spPr>
          <a:xfrm>
            <a:off x="493059" y="740615"/>
            <a:ext cx="78867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2400" b="1" dirty="0">
                <a:solidFill>
                  <a:srgbClr val="C00000"/>
                </a:solidFill>
                <a:latin typeface="Palatino Linotype" panose="02040502050505030304" pitchFamily="18" charset="0"/>
              </a:rPr>
              <a:t>Entropy generation-  very high cycle fatigue [metals]</a:t>
            </a:r>
            <a:endParaRPr lang="en-US" sz="2400" b="1" dirty="0">
              <a:solidFill>
                <a:srgbClr val="C0000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7CCE0498-F460-683F-B765-EB075330474E}"/>
                  </a:ext>
                </a:extLst>
              </p:cNvPr>
              <p:cNvSpPr txBox="1">
                <a:spLocks/>
              </p:cNvSpPr>
              <p:nvPr/>
            </p:nvSpPr>
            <p:spPr>
              <a:xfrm>
                <a:off x="415960" y="1188970"/>
                <a:ext cx="78867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marL="457200" indent="-457200">
                  <a:spcBef>
                    <a:spcPts val="750"/>
                  </a:spcBef>
                  <a:buClr>
                    <a:srgbClr val="005BBB"/>
                  </a:buClr>
                  <a:buFont typeface="+mj-lt"/>
                  <a:buAutoNum type="arabicPeriod" startAt="6"/>
                </a:pPr>
                <a:r>
                  <a:rPr lang="en-US" altLang="zh-TW" sz="2800" b="1" dirty="0">
                    <a:latin typeface="Palatino Linotype" panose="02040502050505030304" pitchFamily="18" charset="0"/>
                    <a:cs typeface="Arial" charset="0"/>
                  </a:rPr>
                  <a:t>Micro-plasticity,</a:t>
                </a:r>
                <a:r>
                  <a:rPr lang="zh-TW" altLang="en-US" sz="2800" b="1" dirty="0">
                    <a:latin typeface="Palatino Linotype" panose="02040502050505030304" pitchFamily="18" charset="0"/>
                    <a:cs typeface="Arial" charset="0"/>
                  </a:rPr>
                  <a:t> </a:t>
                </a:r>
                <a14:m>
                  <m:oMath xmlns:m="http://schemas.openxmlformats.org/officeDocument/2006/math">
                    <m:sSub>
                      <m:sSubPr>
                        <m:ctrlPr>
                          <a:rPr lang="en-US" altLang="zh-TW" sz="2800" i="1" smtClean="0">
                            <a:latin typeface="Cambria Math" panose="02040503050406030204" pitchFamily="18" charset="0"/>
                            <a:cs typeface="Arial" charset="0"/>
                          </a:rPr>
                        </m:ctrlPr>
                      </m:sSubPr>
                      <m:e>
                        <m:r>
                          <m:rPr>
                            <m:sty m:val="p"/>
                          </m:rPr>
                          <a:rPr lang="en-US" altLang="zh-TW" sz="2800" b="0" i="0">
                            <a:latin typeface="Cambria Math" panose="02040503050406030204" pitchFamily="18" charset="0"/>
                            <a:cs typeface="Arial" charset="0"/>
                          </a:rPr>
                          <m:t>S</m:t>
                        </m:r>
                      </m:e>
                      <m:sub>
                        <m:r>
                          <m:rPr>
                            <m:sty m:val="p"/>
                          </m:rPr>
                          <a:rPr lang="en-US" altLang="zh-TW" sz="2800" b="0" i="0">
                            <a:latin typeface="Cambria Math" panose="02040503050406030204" pitchFamily="18" charset="0"/>
                            <a:cs typeface="Arial" charset="0"/>
                          </a:rPr>
                          <m:t>MP</m:t>
                        </m:r>
                      </m:sub>
                    </m:sSub>
                  </m:oMath>
                </a14:m>
                <a:r>
                  <a:rPr lang="en-US" altLang="zh-TW" sz="2800" b="1" dirty="0">
                    <a:latin typeface="Palatino Linotype" panose="02040502050505030304" pitchFamily="18" charset="0"/>
                    <a:cs typeface="Arial" charset="0"/>
                  </a:rPr>
                  <a:t> </a:t>
                </a:r>
                <a:endParaRPr lang="en-US" sz="2800" b="1" dirty="0">
                  <a:latin typeface="Palatino Linotype" panose="02040502050505030304" pitchFamily="18" charset="0"/>
                  <a:cs typeface="Arial" charset="0"/>
                </a:endParaRPr>
              </a:p>
            </p:txBody>
          </p:sp>
        </mc:Choice>
        <mc:Fallback xmlns="">
          <p:sp>
            <p:nvSpPr>
              <p:cNvPr id="10" name="Title 1">
                <a:extLst>
                  <a:ext uri="{FF2B5EF4-FFF2-40B4-BE49-F238E27FC236}">
                    <a16:creationId xmlns:a16="http://schemas.microsoft.com/office/drawing/2014/main" id="{7CCE0498-F460-683F-B765-EB075330474E}"/>
                  </a:ext>
                </a:extLst>
              </p:cNvPr>
              <p:cNvSpPr txBox="1">
                <a:spLocks noRot="1" noChangeAspect="1" noMove="1" noResize="1" noEditPoints="1" noAdjustHandles="1" noChangeArrowheads="1" noChangeShapeType="1" noTextEdit="1"/>
              </p:cNvSpPr>
              <p:nvPr/>
            </p:nvSpPr>
            <p:spPr>
              <a:xfrm>
                <a:off x="415960" y="1188970"/>
                <a:ext cx="7886700" cy="868430"/>
              </a:xfrm>
              <a:prstGeom prst="rect">
                <a:avLst/>
              </a:prstGeom>
              <a:blipFill>
                <a:blip r:embed="rId4"/>
                <a:stretch>
                  <a:fillRect l="-1855" b="-23077"/>
                </a:stretch>
              </a:blipFill>
            </p:spPr>
            <p:txBody>
              <a:bodyPr/>
              <a:lstStyle/>
              <a:p>
                <a:r>
                  <a:rPr lang="en-US">
                    <a:noFill/>
                  </a:rPr>
                  <a:t> </a:t>
                </a:r>
              </a:p>
            </p:txBody>
          </p:sp>
        </mc:Fallback>
      </mc:AlternateContent>
    </p:spTree>
    <p:extLst>
      <p:ext uri="{BB962C8B-B14F-4D97-AF65-F5344CB8AC3E}">
        <p14:creationId xmlns:p14="http://schemas.microsoft.com/office/powerpoint/2010/main" val="9294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5960" y="2133600"/>
                <a:ext cx="8499440" cy="4724400"/>
              </a:xfrm>
            </p:spPr>
            <p:txBody>
              <a:bodyPr>
                <a:normAutofit/>
              </a:bodyPr>
              <a:lstStyle/>
              <a:p>
                <a:r>
                  <a:rPr lang="en-US" altLang="zh-TW" sz="1800" dirty="0">
                    <a:latin typeface="Palatino Linotype" panose="02040502050505030304" pitchFamily="18" charset="0"/>
                    <a:cs typeface="Times New Roman" panose="02020603050405020304" pitchFamily="18" charset="0"/>
                  </a:rPr>
                  <a:t>The entropy generation equation is</a:t>
                </a:r>
              </a:p>
              <a:p>
                <a:pPr marL="0" indent="0" algn="ctr">
                  <a:buNone/>
                </a:pPr>
                <a14:m>
                  <m:oMath xmlns:m="http://schemas.openxmlformats.org/officeDocument/2006/math">
                    <m:sSub>
                      <m:sSubPr>
                        <m:ctrlPr>
                          <a:rPr lang="zh-TW" altLang="zh-TW" sz="2800" b="1" i="1">
                            <a:solidFill>
                              <a:srgbClr val="C00000"/>
                            </a:solidFill>
                            <a:latin typeface="Cambria Math" panose="02040503050406030204" pitchFamily="18" charset="0"/>
                          </a:rPr>
                        </m:ctrlPr>
                      </m:sSubPr>
                      <m:e>
                        <m:r>
                          <a:rPr lang="zh-TW" altLang="en-US" sz="2800" b="1">
                            <a:solidFill>
                              <a:srgbClr val="C00000"/>
                            </a:solidFill>
                            <a:latin typeface="Cambria Math" panose="02040503050406030204" pitchFamily="18" charset="0"/>
                          </a:rPr>
                          <m:t>∆</m:t>
                        </m:r>
                        <m:r>
                          <a:rPr lang="en-US" altLang="zh-TW" sz="2800" b="1">
                            <a:solidFill>
                              <a:srgbClr val="C00000"/>
                            </a:solidFill>
                            <a:latin typeface="Cambria Math" panose="02040503050406030204" pitchFamily="18" charset="0"/>
                          </a:rPr>
                          <m:t>𝑆</m:t>
                        </m:r>
                      </m:e>
                      <m:sub>
                        <m:r>
                          <a:rPr lang="en-US" altLang="zh-TW" sz="2800" b="1">
                            <a:solidFill>
                              <a:srgbClr val="C00000"/>
                            </a:solidFill>
                            <a:latin typeface="Cambria Math" panose="02040503050406030204" pitchFamily="18" charset="0"/>
                          </a:rPr>
                          <m:t>𝜇</m:t>
                        </m:r>
                        <m:r>
                          <a:rPr lang="en-US" altLang="zh-TW" sz="2800" b="1">
                            <a:solidFill>
                              <a:srgbClr val="C00000"/>
                            </a:solidFill>
                            <a:latin typeface="Cambria Math" panose="02040503050406030204" pitchFamily="18" charset="0"/>
                          </a:rPr>
                          <m:t>𝑝</m:t>
                        </m:r>
                      </m:sub>
                    </m:sSub>
                    <m:r>
                      <a:rPr lang="en-US" altLang="zh-TW" sz="2800" b="1">
                        <a:solidFill>
                          <a:srgbClr val="C00000"/>
                        </a:solidFill>
                        <a:latin typeface="Cambria Math" panose="02040503050406030204" pitchFamily="18" charset="0"/>
                      </a:rPr>
                      <m:t>=</m:t>
                    </m:r>
                    <m:nary>
                      <m:naryPr>
                        <m:limLoc m:val="subSup"/>
                        <m:ctrlPr>
                          <a:rPr lang="zh-TW" altLang="zh-TW" sz="2800" b="1" i="1">
                            <a:solidFill>
                              <a:srgbClr val="C00000"/>
                            </a:solidFill>
                            <a:latin typeface="Cambria Math" panose="02040503050406030204" pitchFamily="18" charset="0"/>
                          </a:rPr>
                        </m:ctrlPr>
                      </m:naryPr>
                      <m:sub>
                        <m:sSub>
                          <m:sSubPr>
                            <m:ctrlPr>
                              <a:rPr lang="zh-TW" altLang="zh-TW" sz="2800" b="1" i="1">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𝑡</m:t>
                            </m:r>
                          </m:e>
                          <m:sub>
                            <m:r>
                              <a:rPr lang="en-US" altLang="zh-TW" sz="2800" b="1">
                                <a:solidFill>
                                  <a:srgbClr val="C00000"/>
                                </a:solidFill>
                                <a:latin typeface="Cambria Math" panose="02040503050406030204" pitchFamily="18" charset="0"/>
                              </a:rPr>
                              <m:t>0</m:t>
                            </m:r>
                          </m:sub>
                        </m:sSub>
                      </m:sub>
                      <m:sup>
                        <m:r>
                          <a:rPr lang="en-US" altLang="zh-TW" sz="2800" b="1">
                            <a:solidFill>
                              <a:srgbClr val="C00000"/>
                            </a:solidFill>
                            <a:latin typeface="Cambria Math" panose="02040503050406030204" pitchFamily="18" charset="0"/>
                          </a:rPr>
                          <m:t>𝑡</m:t>
                        </m:r>
                      </m:sup>
                      <m:e>
                        <m:r>
                          <a:rPr lang="el-GR" altLang="zh-TW" sz="2800" b="1">
                            <a:solidFill>
                              <a:srgbClr val="C00000"/>
                            </a:solidFill>
                            <a:latin typeface="Cambria Math" panose="02040503050406030204" pitchFamily="18" charset="0"/>
                          </a:rPr>
                          <m:t>𝛷</m:t>
                        </m:r>
                        <m:sSub>
                          <m:sSubPr>
                            <m:ctrlPr>
                              <a:rPr lang="en-US" altLang="zh-TW" sz="2800" b="1" i="1">
                                <a:solidFill>
                                  <a:srgbClr val="C00000"/>
                                </a:solidFill>
                                <a:latin typeface="Cambria Math" panose="02040503050406030204" pitchFamily="18" charset="0"/>
                              </a:rPr>
                            </m:ctrlPr>
                          </m:sSubPr>
                          <m:e>
                            <m:r>
                              <a:rPr lang="en-US" altLang="zh-TW" sz="2800" b="1">
                                <a:solidFill>
                                  <a:srgbClr val="C00000"/>
                                </a:solidFill>
                                <a:latin typeface="Cambria Math" panose="02040503050406030204" pitchFamily="18" charset="0"/>
                              </a:rPr>
                              <m:t>𝑓</m:t>
                            </m:r>
                          </m:e>
                          <m:sub>
                            <m:r>
                              <a:rPr lang="en-US" altLang="zh-TW" sz="2800" b="1">
                                <a:solidFill>
                                  <a:srgbClr val="C00000"/>
                                </a:solidFill>
                                <a:latin typeface="Cambria Math" panose="02040503050406030204" pitchFamily="18" charset="0"/>
                              </a:rPr>
                              <m:t>𝑣</m:t>
                            </m:r>
                          </m:sub>
                        </m:sSub>
                        <m:sSub>
                          <m:sSubPr>
                            <m:ctrlPr>
                              <a:rPr lang="el-GR" altLang="zh-TW" sz="2800" i="1" smtClean="0">
                                <a:solidFill>
                                  <a:srgbClr val="C00000"/>
                                </a:solidFill>
                                <a:latin typeface="Cambria Math" panose="02040503050406030204" pitchFamily="18" charset="0"/>
                              </a:rPr>
                            </m:ctrlPr>
                          </m:sSubPr>
                          <m:e>
                            <m:r>
                              <a:rPr lang="zh-TW" altLang="el-GR" sz="2800" b="0" i="1">
                                <a:solidFill>
                                  <a:srgbClr val="C00000"/>
                                </a:solidFill>
                                <a:latin typeface="Cambria Math" panose="02040503050406030204" pitchFamily="18" charset="0"/>
                              </a:rPr>
                              <m:t>𝛹</m:t>
                            </m:r>
                          </m:e>
                          <m:sub>
                            <m:r>
                              <a:rPr lang="en-US" altLang="zh-TW" sz="2800" b="0" i="1" smtClean="0">
                                <a:solidFill>
                                  <a:srgbClr val="C00000"/>
                                </a:solidFill>
                                <a:latin typeface="Cambria Math" panose="02040503050406030204" pitchFamily="18" charset="0"/>
                              </a:rPr>
                              <m:t>𝑓</m:t>
                            </m:r>
                          </m:sub>
                        </m:sSub>
                        <m:f>
                          <m:fPr>
                            <m:ctrlPr>
                              <a:rPr lang="zh-TW" altLang="zh-TW" sz="2800" b="1" i="1">
                                <a:solidFill>
                                  <a:srgbClr val="C00000"/>
                                </a:solidFill>
                                <a:latin typeface="Cambria Math" panose="02040503050406030204" pitchFamily="18" charset="0"/>
                              </a:rPr>
                            </m:ctrlPr>
                          </m:fPr>
                          <m:num>
                            <m:sSup>
                              <m:sSupPr>
                                <m:ctrlPr>
                                  <a:rPr lang="zh-TW" altLang="zh-TW" sz="2800" b="1" i="1">
                                    <a:solidFill>
                                      <a:srgbClr val="C00000"/>
                                    </a:solidFill>
                                    <a:latin typeface="Cambria Math" panose="02040503050406030204" pitchFamily="18" charset="0"/>
                                  </a:rPr>
                                </m:ctrlPr>
                              </m:sSupPr>
                              <m:e>
                                <m:r>
                                  <a:rPr lang="en-US" altLang="zh-TW" sz="2800" b="1">
                                    <a:solidFill>
                                      <a:srgbClr val="C00000"/>
                                    </a:solidFill>
                                    <a:latin typeface="Cambria Math" panose="02040503050406030204" pitchFamily="18" charset="0"/>
                                  </a:rPr>
                                  <m:t>𝜎</m:t>
                                </m:r>
                              </m:e>
                              <m:sup>
                                <m:r>
                                  <a:rPr lang="en-US" altLang="zh-TW" sz="2800" b="1">
                                    <a:solidFill>
                                      <a:srgbClr val="C00000"/>
                                    </a:solidFill>
                                    <a:latin typeface="Cambria Math" panose="02040503050406030204" pitchFamily="18" charset="0"/>
                                  </a:rPr>
                                  <m:t>𝜇</m:t>
                                </m:r>
                              </m:sup>
                            </m:sSup>
                            <m:r>
                              <a:rPr lang="en-US" altLang="zh-TW" sz="2800" b="1">
                                <a:solidFill>
                                  <a:srgbClr val="C00000"/>
                                </a:solidFill>
                                <a:latin typeface="Cambria Math" panose="02040503050406030204" pitchFamily="18" charset="0"/>
                              </a:rPr>
                              <m:t>:</m:t>
                            </m:r>
                            <m:acc>
                              <m:accPr>
                                <m:chr m:val="̇"/>
                                <m:ctrlPr>
                                  <a:rPr lang="zh-TW" altLang="zh-TW" sz="2800" b="1" i="1">
                                    <a:solidFill>
                                      <a:srgbClr val="C00000"/>
                                    </a:solidFill>
                                    <a:latin typeface="Cambria Math" panose="02040503050406030204" pitchFamily="18" charset="0"/>
                                  </a:rPr>
                                </m:ctrlPr>
                              </m:accPr>
                              <m:e>
                                <m:sSubSup>
                                  <m:sSubSupPr>
                                    <m:ctrlPr>
                                      <a:rPr lang="zh-TW" altLang="zh-TW" sz="2800" b="1" i="1">
                                        <a:solidFill>
                                          <a:srgbClr val="C00000"/>
                                        </a:solidFill>
                                        <a:latin typeface="Cambria Math" panose="02040503050406030204" pitchFamily="18" charset="0"/>
                                      </a:rPr>
                                    </m:ctrlPr>
                                  </m:sSubSupPr>
                                  <m:e>
                                    <m:r>
                                      <a:rPr lang="en-US" altLang="zh-TW" sz="2800" b="1">
                                        <a:solidFill>
                                          <a:srgbClr val="C00000"/>
                                        </a:solidFill>
                                        <a:latin typeface="Cambria Math" panose="02040503050406030204" pitchFamily="18" charset="0"/>
                                      </a:rPr>
                                      <m:t>𝜀</m:t>
                                    </m:r>
                                  </m:e>
                                  <m:sub>
                                    <m:r>
                                      <a:rPr lang="en-US" altLang="zh-TW" sz="2800" b="1">
                                        <a:solidFill>
                                          <a:srgbClr val="C00000"/>
                                        </a:solidFill>
                                        <a:latin typeface="Cambria Math" panose="02040503050406030204" pitchFamily="18" charset="0"/>
                                      </a:rPr>
                                      <m:t>𝑃</m:t>
                                    </m:r>
                                  </m:sub>
                                  <m:sup>
                                    <m:r>
                                      <a:rPr lang="en-US" altLang="zh-TW" sz="2800" b="1">
                                        <a:solidFill>
                                          <a:srgbClr val="C00000"/>
                                        </a:solidFill>
                                        <a:latin typeface="Cambria Math" panose="02040503050406030204" pitchFamily="18" charset="0"/>
                                      </a:rPr>
                                      <m:t>𝜇</m:t>
                                    </m:r>
                                  </m:sup>
                                </m:sSubSup>
                              </m:e>
                            </m:acc>
                          </m:num>
                          <m:den>
                            <m:r>
                              <a:rPr lang="en-US" altLang="zh-TW" sz="2800" b="1">
                                <a:solidFill>
                                  <a:srgbClr val="C00000"/>
                                </a:solidFill>
                                <a:latin typeface="Cambria Math" panose="02040503050406030204" pitchFamily="18" charset="0"/>
                              </a:rPr>
                              <m:t>𝑇</m:t>
                            </m:r>
                          </m:den>
                        </m:f>
                        <m:r>
                          <a:rPr lang="en-US" altLang="zh-TW" sz="2800" b="1">
                            <a:solidFill>
                              <a:srgbClr val="C00000"/>
                            </a:solidFill>
                            <a:latin typeface="Cambria Math" panose="02040503050406030204" pitchFamily="18" charset="0"/>
                          </a:rPr>
                          <m:t>𝑑𝑡</m:t>
                        </m:r>
                      </m:e>
                    </m:nary>
                  </m:oMath>
                </a14:m>
                <a:r>
                  <a:rPr lang="zh-TW" altLang="en-US" sz="2800" b="1" dirty="0">
                    <a:solidFill>
                      <a:srgbClr val="C00000"/>
                    </a:solidFill>
                    <a:latin typeface="Cambria Math" panose="02040503050406030204" pitchFamily="18" charset="0"/>
                  </a:rPr>
                  <a:t> </a:t>
                </a:r>
                <a:endParaRPr lang="en-US" altLang="zh-TW" sz="2800" b="1" dirty="0">
                  <a:solidFill>
                    <a:srgbClr val="C00000"/>
                  </a:solidFill>
                  <a:latin typeface="Cambria Math" panose="02040503050406030204" pitchFamily="18" charset="0"/>
                </a:endParaRPr>
              </a:p>
              <a:p>
                <a14:m>
                  <m:oMath xmlns:m="http://schemas.openxmlformats.org/officeDocument/2006/math">
                    <m:r>
                      <a:rPr lang="el-GR" altLang="zh-TW" sz="2000" i="1" smtClean="0">
                        <a:latin typeface="Cambria Math" panose="02040503050406030204" pitchFamily="18" charset="0"/>
                        <a:ea typeface="Cambria Math" panose="02040503050406030204" pitchFamily="18" charset="0"/>
                      </a:rPr>
                      <m:t>𝛷</m:t>
                    </m:r>
                    <m:r>
                      <a:rPr lang="el-GR" altLang="zh-TW" sz="2000" i="1" smtClean="0">
                        <a:latin typeface="Cambria Math" panose="02040503050406030204" pitchFamily="18" charset="0"/>
                        <a:ea typeface="Cambria Math" panose="02040503050406030204" pitchFamily="18" charset="0"/>
                      </a:rPr>
                      <m:t> </m:t>
                    </m:r>
                  </m:oMath>
                </a14:m>
                <a:r>
                  <a:rPr lang="en-US" altLang="zh-TW" sz="2000" dirty="0">
                    <a:latin typeface="Palatino Linotype" panose="02040502050505030304" pitchFamily="18" charset="0"/>
                    <a:cs typeface="Times New Roman" panose="02020603050405020304" pitchFamily="18" charset="0"/>
                  </a:rPr>
                  <a:t>is the TSI represent the the </a:t>
                </a:r>
                <a:r>
                  <a:rPr lang="en-US" altLang="zh-TW" sz="2000" b="1" dirty="0">
                    <a:solidFill>
                      <a:srgbClr val="C00000"/>
                    </a:solidFill>
                    <a:latin typeface="Palatino Linotype" panose="02040502050505030304" pitchFamily="18" charset="0"/>
                  </a:rPr>
                  <a:t>evolution of volume fraction </a:t>
                </a:r>
                <a:r>
                  <a:rPr lang="en-US" altLang="zh-TW" sz="2000" dirty="0">
                    <a:latin typeface="Palatino Linotype" panose="02040502050505030304" pitchFamily="18" charset="0"/>
                    <a:cs typeface="Times New Roman" panose="02020603050405020304" pitchFamily="18" charset="0"/>
                  </a:rPr>
                  <a:t>of </a:t>
                </a:r>
                <a:r>
                  <a:rPr lang="en-US" altLang="zh-TW" sz="2000" b="1" dirty="0">
                    <a:solidFill>
                      <a:srgbClr val="C00000"/>
                    </a:solidFill>
                    <a:latin typeface="Palatino Linotype" panose="02040502050505030304" pitchFamily="18" charset="0"/>
                  </a:rPr>
                  <a:t>micro-defects</a:t>
                </a:r>
                <a:r>
                  <a:rPr lang="pl-PL" altLang="zh-TW" sz="2000" b="1" dirty="0">
                    <a:solidFill>
                      <a:srgbClr val="C00000"/>
                    </a:solidFill>
                    <a:latin typeface="Palatino Linotype" panose="02040502050505030304" pitchFamily="18" charset="0"/>
                  </a:rPr>
                  <a:t> </a:t>
                </a:r>
                <a:r>
                  <a:rPr lang="en-US" altLang="zh-TW" sz="2000" dirty="0">
                    <a:latin typeface="Palatino Linotype" panose="02040502050505030304" pitchFamily="18" charset="0"/>
                    <a:cs typeface="Times New Roman" panose="02020603050405020304" pitchFamily="18" charset="0"/>
                  </a:rPr>
                  <a:t>(plastic inclusions). </a:t>
                </a:r>
              </a:p>
              <a:p>
                <a14:m>
                  <m:oMath xmlns:m="http://schemas.openxmlformats.org/officeDocument/2006/math">
                    <m:sSub>
                      <m:sSubPr>
                        <m:ctrlPr>
                          <a:rPr lang="el-GR" altLang="zh-TW" sz="2000" i="1" smtClean="0">
                            <a:solidFill>
                              <a:srgbClr val="C00000"/>
                            </a:solidFill>
                            <a:latin typeface="Cambria Math" panose="02040503050406030204" pitchFamily="18" charset="0"/>
                          </a:rPr>
                        </m:ctrlPr>
                      </m:sSubPr>
                      <m:e>
                        <m:r>
                          <a:rPr lang="zh-TW" altLang="el-GR" sz="2000" b="0" i="1">
                            <a:solidFill>
                              <a:srgbClr val="C00000"/>
                            </a:solidFill>
                            <a:latin typeface="Cambria Math" panose="02040503050406030204" pitchFamily="18" charset="0"/>
                          </a:rPr>
                          <m:t>𝛹</m:t>
                        </m:r>
                      </m:e>
                      <m:sub>
                        <m:r>
                          <a:rPr lang="en-US" altLang="zh-TW" sz="2000" b="0" i="1" smtClean="0">
                            <a:solidFill>
                              <a:srgbClr val="C00000"/>
                            </a:solidFill>
                            <a:latin typeface="Cambria Math" panose="02040503050406030204" pitchFamily="18" charset="0"/>
                          </a:rPr>
                          <m:t>𝑓</m:t>
                        </m:r>
                      </m:sub>
                    </m:sSub>
                  </m:oMath>
                </a14:m>
                <a:r>
                  <a:rPr lang="en-US" altLang="zh-TW" sz="2000" dirty="0">
                    <a:latin typeface="Palatino Linotype" panose="02040502050505030304" pitchFamily="18" charset="0"/>
                    <a:cs typeface="Times New Roman" panose="02020603050405020304" pitchFamily="18" charset="0"/>
                  </a:rPr>
                  <a:t> is a vibration frequency coefficient  for materials whose slip band formation dominates the crack initiation process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5960" y="2133600"/>
                <a:ext cx="8499440" cy="4724400"/>
              </a:xfrm>
              <a:blipFill>
                <a:blip r:embed="rId2"/>
                <a:stretch>
                  <a:fillRect l="-645" t="-1161"/>
                </a:stretch>
              </a:blipFill>
            </p:spPr>
            <p:txBody>
              <a:bodyPr/>
              <a:lstStyle/>
              <a:p>
                <a:r>
                  <a:rPr lang="en-US">
                    <a:noFill/>
                  </a:rPr>
                  <a:t> </a:t>
                </a:r>
              </a:p>
            </p:txBody>
          </p:sp>
        </mc:Fallback>
      </mc:AlternateContent>
      <p:pic>
        <p:nvPicPr>
          <p:cNvPr id="5" name="圖片 17">
            <a:extLst>
              <a:ext uri="{FF2B5EF4-FFF2-40B4-BE49-F238E27FC236}">
                <a16:creationId xmlns:a16="http://schemas.microsoft.com/office/drawing/2014/main" id="{B04A308B-A682-D0FD-D049-AEC49BB2B7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60" y="4800700"/>
            <a:ext cx="2885872" cy="2067830"/>
          </a:xfrm>
          <a:prstGeom prst="rect">
            <a:avLst/>
          </a:prstGeom>
          <a:noFill/>
          <a:ln>
            <a:noFill/>
          </a:ln>
        </p:spPr>
      </p:pic>
      <p:sp>
        <p:nvSpPr>
          <p:cNvPr id="8" name="TextBox 7">
            <a:extLst>
              <a:ext uri="{FF2B5EF4-FFF2-40B4-BE49-F238E27FC236}">
                <a16:creationId xmlns:a16="http://schemas.microsoft.com/office/drawing/2014/main" id="{D1C27995-2816-6BF1-D1C4-80D1E8C0BEC0}"/>
              </a:ext>
            </a:extLst>
          </p:cNvPr>
          <p:cNvSpPr txBox="1"/>
          <p:nvPr/>
        </p:nvSpPr>
        <p:spPr>
          <a:xfrm>
            <a:off x="3505121" y="5029199"/>
            <a:ext cx="3910415" cy="646331"/>
          </a:xfrm>
          <a:prstGeom prst="rect">
            <a:avLst/>
          </a:prstGeom>
          <a:noFill/>
          <a:ln>
            <a:solidFill>
              <a:schemeClr val="tx2"/>
            </a:solidFill>
            <a:prstDash val="lgDash"/>
          </a:ln>
        </p:spPr>
        <p:txBody>
          <a:bodyPr wrap="square" rtlCol="0">
            <a:spAutoFit/>
          </a:bodyPr>
          <a:lstStyle/>
          <a:p>
            <a:r>
              <a:rPr lang="en-US" altLang="zh-TW" kern="100" dirty="0">
                <a:latin typeface="Palatino Linotype" panose="02040502050505030304" pitchFamily="18" charset="0"/>
                <a:ea typeface="PMingLiU" panose="02020500000000000000" pitchFamily="18" charset="-120"/>
                <a:cs typeface="Times New Roman" panose="02020603050405020304" pitchFamily="18" charset="0"/>
              </a:rPr>
              <a:t>Slip bands in ferrite grains on the surface of the specimen</a:t>
            </a:r>
            <a:endParaRPr lang="zh-TW" altLang="en-US" kern="100" dirty="0">
              <a:latin typeface="Palatino Linotype" panose="02040502050505030304" pitchFamily="18" charset="0"/>
              <a:ea typeface="PMingLiU" panose="02020500000000000000" pitchFamily="18" charset="-120"/>
              <a:cs typeface="Times New Roman" panose="02020603050405020304" pitchFamily="18" charset="0"/>
            </a:endParaRPr>
          </a:p>
        </p:txBody>
      </p:sp>
      <p:sp>
        <p:nvSpPr>
          <p:cNvPr id="10" name="Title 1">
            <a:extLst>
              <a:ext uri="{FF2B5EF4-FFF2-40B4-BE49-F238E27FC236}">
                <a16:creationId xmlns:a16="http://schemas.microsoft.com/office/drawing/2014/main" id="{972A99AF-4F4B-0309-7C20-158AD3E7FFD2}"/>
              </a:ext>
            </a:extLst>
          </p:cNvPr>
          <p:cNvSpPr txBox="1">
            <a:spLocks/>
          </p:cNvSpPr>
          <p:nvPr/>
        </p:nvSpPr>
        <p:spPr>
          <a:xfrm>
            <a:off x="228600" y="625045"/>
            <a:ext cx="8334036"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2400" b="1" dirty="0">
                <a:solidFill>
                  <a:srgbClr val="C00000"/>
                </a:solidFill>
                <a:latin typeface="Palatino Linotype" panose="02040502050505030304" pitchFamily="18" charset="0"/>
              </a:rPr>
              <a:t>Entropy generation- very high cycle fatigue [metals]</a:t>
            </a:r>
            <a:endParaRPr lang="en-US" sz="2400" b="1" dirty="0">
              <a:solidFill>
                <a:srgbClr val="C0000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12" name="Title 1">
                <a:extLst>
                  <a:ext uri="{FF2B5EF4-FFF2-40B4-BE49-F238E27FC236}">
                    <a16:creationId xmlns:a16="http://schemas.microsoft.com/office/drawing/2014/main" id="{27D34B43-B761-DC52-E5F7-7D50F82D6424}"/>
                  </a:ext>
                </a:extLst>
              </p:cNvPr>
              <p:cNvSpPr txBox="1">
                <a:spLocks/>
              </p:cNvSpPr>
              <p:nvPr/>
            </p:nvSpPr>
            <p:spPr>
              <a:xfrm>
                <a:off x="415960" y="1188970"/>
                <a:ext cx="872804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marL="457200" indent="-457200">
                  <a:spcBef>
                    <a:spcPts val="750"/>
                  </a:spcBef>
                  <a:buClr>
                    <a:srgbClr val="005BBB"/>
                  </a:buClr>
                  <a:buFont typeface="+mj-lt"/>
                  <a:buAutoNum type="arabicPeriod" startAt="6"/>
                </a:pPr>
                <a:r>
                  <a:rPr lang="en-US" altLang="zh-TW" sz="2800" b="1" dirty="0">
                    <a:latin typeface="Palatino Linotype" panose="02040502050505030304" pitchFamily="18" charset="0"/>
                    <a:cs typeface="Arial" charset="0"/>
                  </a:rPr>
                  <a:t>Micro-plasticity,</a:t>
                </a:r>
                <a:r>
                  <a:rPr lang="zh-TW" altLang="en-US" sz="2800" b="1" dirty="0">
                    <a:latin typeface="Palatino Linotype" panose="02040502050505030304" pitchFamily="18" charset="0"/>
                    <a:cs typeface="Arial" charset="0"/>
                  </a:rPr>
                  <a:t> </a:t>
                </a:r>
                <a14:m>
                  <m:oMath xmlns:m="http://schemas.openxmlformats.org/officeDocument/2006/math">
                    <m:sSub>
                      <m:sSubPr>
                        <m:ctrlPr>
                          <a:rPr lang="en-US" altLang="zh-TW" sz="2800" i="1" smtClean="0">
                            <a:latin typeface="Cambria Math" panose="02040503050406030204" pitchFamily="18" charset="0"/>
                            <a:cs typeface="Arial" charset="0"/>
                          </a:rPr>
                        </m:ctrlPr>
                      </m:sSubPr>
                      <m:e>
                        <m:r>
                          <m:rPr>
                            <m:sty m:val="p"/>
                          </m:rPr>
                          <a:rPr lang="en-US" altLang="zh-TW" sz="2800" b="0" i="0">
                            <a:latin typeface="Cambria Math" panose="02040503050406030204" pitchFamily="18" charset="0"/>
                            <a:cs typeface="Arial" charset="0"/>
                          </a:rPr>
                          <m:t>S</m:t>
                        </m:r>
                      </m:e>
                      <m:sub>
                        <m:r>
                          <a:rPr lang="zh-TW" altLang="en-US" sz="2800" b="0" i="1" smtClean="0">
                            <a:latin typeface="Cambria Math" panose="02040503050406030204" pitchFamily="18" charset="0"/>
                            <a:cs typeface="Arial" charset="0"/>
                          </a:rPr>
                          <m:t>𝜇</m:t>
                        </m:r>
                        <m:r>
                          <a:rPr lang="en-US" altLang="zh-TW" sz="2800" b="0" i="1" smtClean="0">
                            <a:latin typeface="Cambria Math" panose="02040503050406030204" pitchFamily="18" charset="0"/>
                            <a:cs typeface="Arial" charset="0"/>
                          </a:rPr>
                          <m:t>𝑝</m:t>
                        </m:r>
                      </m:sub>
                    </m:sSub>
                  </m:oMath>
                </a14:m>
                <a:r>
                  <a:rPr lang="en-US" altLang="zh-TW" sz="2800" b="1" dirty="0">
                    <a:latin typeface="Palatino Linotype" panose="02040502050505030304" pitchFamily="18" charset="0"/>
                    <a:cs typeface="Arial" charset="0"/>
                  </a:rPr>
                  <a:t> </a:t>
                </a:r>
                <a:endParaRPr lang="en-US" sz="2800" b="1" dirty="0">
                  <a:latin typeface="Palatino Linotype" panose="02040502050505030304" pitchFamily="18" charset="0"/>
                  <a:cs typeface="Arial" charset="0"/>
                </a:endParaRPr>
              </a:p>
            </p:txBody>
          </p:sp>
        </mc:Choice>
        <mc:Fallback xmlns="">
          <p:sp>
            <p:nvSpPr>
              <p:cNvPr id="12" name="Title 1">
                <a:extLst>
                  <a:ext uri="{FF2B5EF4-FFF2-40B4-BE49-F238E27FC236}">
                    <a16:creationId xmlns:a16="http://schemas.microsoft.com/office/drawing/2014/main" id="{27D34B43-B761-DC52-E5F7-7D50F82D6424}"/>
                  </a:ext>
                </a:extLst>
              </p:cNvPr>
              <p:cNvSpPr txBox="1">
                <a:spLocks noRot="1" noChangeAspect="1" noMove="1" noResize="1" noEditPoints="1" noAdjustHandles="1" noChangeArrowheads="1" noChangeShapeType="1" noTextEdit="1"/>
              </p:cNvSpPr>
              <p:nvPr/>
            </p:nvSpPr>
            <p:spPr>
              <a:xfrm>
                <a:off x="415960" y="1188970"/>
                <a:ext cx="8728040" cy="868430"/>
              </a:xfrm>
              <a:prstGeom prst="rect">
                <a:avLst/>
              </a:prstGeom>
              <a:blipFill>
                <a:blip r:embed="rId4"/>
                <a:stretch>
                  <a:fillRect l="-1676" b="-20280"/>
                </a:stretch>
              </a:blipFill>
            </p:spPr>
            <p:txBody>
              <a:bodyPr/>
              <a:lstStyle/>
              <a:p>
                <a:r>
                  <a:rPr lang="en-US">
                    <a:noFill/>
                  </a:rPr>
                  <a:t> </a:t>
                </a:r>
              </a:p>
            </p:txBody>
          </p:sp>
        </mc:Fallback>
      </mc:AlternateContent>
      <p:sp>
        <p:nvSpPr>
          <p:cNvPr id="15" name="箭號: 向下 14">
            <a:extLst>
              <a:ext uri="{FF2B5EF4-FFF2-40B4-BE49-F238E27FC236}">
                <a16:creationId xmlns:a16="http://schemas.microsoft.com/office/drawing/2014/main" id="{E5A3E6A7-71C8-422B-AE45-C71B0A2D32BF}"/>
              </a:ext>
            </a:extLst>
          </p:cNvPr>
          <p:cNvSpPr/>
          <p:nvPr/>
        </p:nvSpPr>
        <p:spPr>
          <a:xfrm rot="3490036">
            <a:off x="2694001" y="5255592"/>
            <a:ext cx="914400" cy="6858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1560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C33E14-FD7A-4A0B-B16C-7BB3F85FE4D9}"/>
              </a:ext>
            </a:extLst>
          </p:cNvPr>
          <p:cNvSpPr txBox="1">
            <a:spLocks/>
          </p:cNvSpPr>
          <p:nvPr/>
        </p:nvSpPr>
        <p:spPr>
          <a:xfrm>
            <a:off x="266700" y="807970"/>
            <a:ext cx="86106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4000" dirty="0">
                <a:solidFill>
                  <a:srgbClr val="C00000"/>
                </a:solidFill>
                <a:latin typeface="Palatino Linotype" panose="02040502050505030304" pitchFamily="18" charset="0"/>
              </a:rPr>
              <a:t>TSI evolution </a:t>
            </a:r>
            <a:endParaRPr lang="en-US" altLang="zh-TW" sz="4000" b="1" dirty="0">
              <a:solidFill>
                <a:srgbClr val="C00000"/>
              </a:solidFill>
              <a:latin typeface="Palatino Linotype" panose="02040502050505030304" pitchFamily="18" charset="0"/>
            </a:endParaRPr>
          </a:p>
        </p:txBody>
      </p:sp>
      <p:sp>
        <p:nvSpPr>
          <p:cNvPr id="4" name="Title 1">
            <a:extLst>
              <a:ext uri="{FF2B5EF4-FFF2-40B4-BE49-F238E27FC236}">
                <a16:creationId xmlns:a16="http://schemas.microsoft.com/office/drawing/2014/main" id="{7647CE15-A0C4-4A51-8CC1-989940162714}"/>
              </a:ext>
            </a:extLst>
          </p:cNvPr>
          <p:cNvSpPr>
            <a:spLocks noGrp="1"/>
          </p:cNvSpPr>
          <p:nvPr>
            <p:ph type="title"/>
          </p:nvPr>
        </p:nvSpPr>
        <p:spPr>
          <a:xfrm>
            <a:off x="398180" y="1295400"/>
            <a:ext cx="7886700" cy="762000"/>
          </a:xfrm>
        </p:spPr>
        <p:txBody>
          <a:bodyPr>
            <a:normAutofit/>
          </a:bodyPr>
          <a:lstStyle/>
          <a:p>
            <a:pPr>
              <a:spcBef>
                <a:spcPts val="750"/>
              </a:spcBef>
              <a:buClr>
                <a:srgbClr val="005BBB"/>
              </a:buClr>
            </a:pPr>
            <a:r>
              <a:rPr lang="en-US" altLang="zh-TW" sz="2400" b="1" dirty="0">
                <a:latin typeface="Palatino Linotype" panose="02040502050505030304" pitchFamily="18" charset="0"/>
                <a:cs typeface="Arial" charset="0"/>
              </a:rPr>
              <a:t>mechanical loading is ultrasonic vibration 20 </a:t>
            </a:r>
            <a:r>
              <a:rPr lang="en-US" altLang="zh-TW" sz="2400" b="1" dirty="0" err="1">
                <a:latin typeface="Palatino Linotype" panose="02040502050505030304" pitchFamily="18" charset="0"/>
                <a:cs typeface="Arial" charset="0"/>
              </a:rPr>
              <a:t>KHz</a:t>
            </a:r>
            <a:endParaRPr lang="en-US" sz="2400" b="1" dirty="0">
              <a:latin typeface="Palatino Linotype" panose="02040502050505030304" pitchFamily="18" charset="0"/>
              <a:cs typeface="Arial" charset="0"/>
            </a:endParaRPr>
          </a:p>
        </p:txBody>
      </p:sp>
      <p:sp>
        <p:nvSpPr>
          <p:cNvPr id="13" name="TextBox 12">
            <a:extLst>
              <a:ext uri="{FF2B5EF4-FFF2-40B4-BE49-F238E27FC236}">
                <a16:creationId xmlns:a16="http://schemas.microsoft.com/office/drawing/2014/main" id="{2DDE014A-0939-4427-B711-1704F78BA9D3}"/>
              </a:ext>
            </a:extLst>
          </p:cNvPr>
          <p:cNvSpPr txBox="1"/>
          <p:nvPr/>
        </p:nvSpPr>
        <p:spPr>
          <a:xfrm>
            <a:off x="152400" y="5562600"/>
            <a:ext cx="8839200" cy="1477328"/>
          </a:xfrm>
          <a:prstGeom prst="rect">
            <a:avLst/>
          </a:prstGeom>
          <a:noFill/>
        </p:spPr>
        <p:txBody>
          <a:bodyPr wrap="square">
            <a:spAutoFit/>
          </a:bodyPr>
          <a:lstStyle/>
          <a:p>
            <a:pPr algn="just"/>
            <a:r>
              <a:rPr lang="en-US" altLang="zh-TW" sz="1800" dirty="0">
                <a:effectLst/>
                <a:latin typeface="Palatino Linotype" panose="02040502050505030304" pitchFamily="18" charset="0"/>
                <a:ea typeface="PMingLiU" panose="02020500000000000000" pitchFamily="18" charset="-120"/>
                <a:cs typeface="Times New Roman" panose="02020603050405020304" pitchFamily="18" charset="0"/>
              </a:rPr>
              <a:t>Accumulated entropy production versus number of cycles under various stress amplitude. The constant entropy production at failure is called “Fatigue fracture entropy</a:t>
            </a:r>
            <a:r>
              <a:rPr lang="pl-PL" altLang="zh-TW" sz="1800" dirty="0">
                <a:effectLst/>
                <a:latin typeface="Palatino Linotype" panose="02040502050505030304" pitchFamily="18" charset="0"/>
                <a:ea typeface="PMingLiU" panose="02020500000000000000" pitchFamily="18" charset="-120"/>
                <a:cs typeface="Times New Roman" panose="02020603050405020304" pitchFamily="18" charset="0"/>
              </a:rPr>
              <a:t> </a:t>
            </a:r>
            <a:r>
              <a:rPr lang="en-US" altLang="zh-TW" sz="1800" dirty="0">
                <a:effectLst/>
                <a:latin typeface="Palatino Linotype" panose="02040502050505030304" pitchFamily="18" charset="0"/>
                <a:ea typeface="PMingLiU" panose="02020500000000000000" pitchFamily="18" charset="-120"/>
                <a:cs typeface="Times New Roman" panose="02020603050405020304" pitchFamily="18" charset="0"/>
              </a:rPr>
              <a:t>(FFE)”, which is a material property regardless of the test frequency, loading type, geometry of the specimen, or stress state.</a:t>
            </a:r>
          </a:p>
          <a:p>
            <a:pPr algn="just"/>
            <a:endParaRPr lang="zh-TW" altLang="en-US" dirty="0"/>
          </a:p>
        </p:txBody>
      </p:sp>
      <p:pic>
        <p:nvPicPr>
          <p:cNvPr id="8" name="Picture 4">
            <a:extLst>
              <a:ext uri="{FF2B5EF4-FFF2-40B4-BE49-F238E27FC236}">
                <a16:creationId xmlns:a16="http://schemas.microsoft.com/office/drawing/2014/main" id="{6A765B27-58B2-4E1D-9D7F-85B498303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74" y="2067416"/>
            <a:ext cx="4558645" cy="3418984"/>
          </a:xfrm>
          <a:prstGeom prst="rect">
            <a:avLst/>
          </a:prstGeom>
        </p:spPr>
      </p:pic>
      <p:pic>
        <p:nvPicPr>
          <p:cNvPr id="9" name="Picture 5">
            <a:extLst>
              <a:ext uri="{FF2B5EF4-FFF2-40B4-BE49-F238E27FC236}">
                <a16:creationId xmlns:a16="http://schemas.microsoft.com/office/drawing/2014/main" id="{F9267F42-006E-4317-9EFA-B872B55A8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067416"/>
            <a:ext cx="4558875" cy="3418984"/>
          </a:xfrm>
          <a:prstGeom prst="rect">
            <a:avLst/>
          </a:prstGeom>
        </p:spPr>
      </p:pic>
      <mc:AlternateContent xmlns:mc="http://schemas.openxmlformats.org/markup-compatibility/2006" xmlns:a14="http://schemas.microsoft.com/office/drawing/2010/main">
        <mc:Choice Requires="a14">
          <p:sp>
            <p:nvSpPr>
              <p:cNvPr id="11" name="TextBox 14">
                <a:extLst>
                  <a:ext uri="{FF2B5EF4-FFF2-40B4-BE49-F238E27FC236}">
                    <a16:creationId xmlns:a16="http://schemas.microsoft.com/office/drawing/2014/main" id="{4C1717CC-DCD3-4ED7-82D0-6F41A119DD7B}"/>
                  </a:ext>
                </a:extLst>
              </p:cNvPr>
              <p:cNvSpPr txBox="1"/>
              <p:nvPr/>
            </p:nvSpPr>
            <p:spPr>
              <a:xfrm>
                <a:off x="6303680" y="3186337"/>
                <a:ext cx="1981200" cy="485326"/>
              </a:xfrm>
              <a:prstGeom prst="rect">
                <a:avLst/>
              </a:prstGeom>
              <a:noFill/>
            </p:spPr>
            <p:txBody>
              <a:bodyPr wrap="square">
                <a:spAutoFit/>
              </a:bodyPr>
              <a:lstStyle/>
              <a:p>
                <a:r>
                  <a:rPr lang="en-US" altLang="zh-TW" sz="2400" dirty="0">
                    <a:latin typeface="Symbol" panose="05050102010706020507" pitchFamily="18" charset="2"/>
                  </a:rPr>
                  <a:t>F</a:t>
                </a:r>
                <a14:m>
                  <m:oMath xmlns:m="http://schemas.openxmlformats.org/officeDocument/2006/math">
                    <m:r>
                      <a:rPr lang="en-US" altLang="zh-TW" sz="1800" i="1">
                        <a:latin typeface="Cambria Math" panose="02040503050406030204" pitchFamily="18" charset="0"/>
                      </a:rPr>
                      <m:t>=[1−</m:t>
                    </m:r>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𝑒</m:t>
                        </m:r>
                      </m:e>
                      <m:sup>
                        <m:r>
                          <a:rPr lang="en-US" altLang="zh-TW" sz="1800" i="1">
                            <a:latin typeface="Cambria Math" panose="02040503050406030204" pitchFamily="18" charset="0"/>
                          </a:rPr>
                          <m:t>−</m:t>
                        </m:r>
                        <m:f>
                          <m:fPr>
                            <m:ctrlPr>
                              <a:rPr lang="en-US" altLang="zh-TW" sz="1800" i="1">
                                <a:latin typeface="Cambria Math" panose="02040503050406030204" pitchFamily="18" charset="0"/>
                              </a:rPr>
                            </m:ctrlPr>
                          </m:fPr>
                          <m:num>
                            <m:r>
                              <a:rPr lang="en-US" altLang="zh-TW" sz="1800" i="1">
                                <a:latin typeface="Cambria Math" panose="02040503050406030204" pitchFamily="18" charset="0"/>
                              </a:rPr>
                              <m:t>(∆</m:t>
                            </m:r>
                            <m:r>
                              <a:rPr lang="en-US" altLang="zh-TW" sz="1800" i="1">
                                <a:latin typeface="Cambria Math" panose="02040503050406030204" pitchFamily="18" charset="0"/>
                              </a:rPr>
                              <m:t>𝑠</m:t>
                            </m:r>
                            <m:r>
                              <a:rPr lang="en-US" altLang="zh-TW" sz="1800" i="1">
                                <a:latin typeface="Cambria Math" panose="02040503050406030204" pitchFamily="18" charset="0"/>
                              </a:rPr>
                              <m:t>)</m:t>
                            </m:r>
                            <m:sSub>
                              <m:sSubPr>
                                <m:ctrlPr>
                                  <a:rPr lang="en-US" altLang="zh-TW" sz="1800" i="1">
                                    <a:latin typeface="Cambria Math" panose="02040503050406030204" pitchFamily="18" charset="0"/>
                                  </a:rPr>
                                </m:ctrlPr>
                              </m:sSubPr>
                              <m:e>
                                <m:r>
                                  <a:rPr lang="en-US" altLang="zh-TW" sz="1800" i="1">
                                    <a:latin typeface="Cambria Math" panose="02040503050406030204" pitchFamily="18" charset="0"/>
                                  </a:rPr>
                                  <m:t>𝑚</m:t>
                                </m:r>
                              </m:e>
                              <m:sub>
                                <m:r>
                                  <a:rPr lang="en-US" altLang="zh-TW" sz="1800" i="1">
                                    <a:latin typeface="Cambria Math" panose="02040503050406030204" pitchFamily="18" charset="0"/>
                                  </a:rPr>
                                  <m:t>𝑠</m:t>
                                </m:r>
                              </m:sub>
                            </m:sSub>
                          </m:num>
                          <m:den>
                            <m:r>
                              <a:rPr lang="en-US" altLang="zh-TW" sz="1800" i="1">
                                <a:latin typeface="Cambria Math" panose="02040503050406030204" pitchFamily="18" charset="0"/>
                              </a:rPr>
                              <m:t>𝑅</m:t>
                            </m:r>
                          </m:den>
                        </m:f>
                      </m:sup>
                    </m:sSup>
                  </m:oMath>
                </a14:m>
                <a:r>
                  <a:rPr lang="en-US" altLang="zh-TW" sz="1800" dirty="0"/>
                  <a:t>] </a:t>
                </a:r>
                <a:endParaRPr lang="zh-TW" altLang="en-US" sz="1800" dirty="0"/>
              </a:p>
            </p:txBody>
          </p:sp>
        </mc:Choice>
        <mc:Fallback xmlns="">
          <p:sp>
            <p:nvSpPr>
              <p:cNvPr id="11" name="TextBox 14">
                <a:extLst>
                  <a:ext uri="{FF2B5EF4-FFF2-40B4-BE49-F238E27FC236}">
                    <a16:creationId xmlns:a16="http://schemas.microsoft.com/office/drawing/2014/main" id="{4C1717CC-DCD3-4ED7-82D0-6F41A119DD7B}"/>
                  </a:ext>
                </a:extLst>
              </p:cNvPr>
              <p:cNvSpPr txBox="1">
                <a:spLocks noRot="1" noChangeAspect="1" noMove="1" noResize="1" noEditPoints="1" noAdjustHandles="1" noChangeArrowheads="1" noChangeShapeType="1" noTextEdit="1"/>
              </p:cNvSpPr>
              <p:nvPr/>
            </p:nvSpPr>
            <p:spPr>
              <a:xfrm>
                <a:off x="6303680" y="3186337"/>
                <a:ext cx="1981200" cy="485326"/>
              </a:xfrm>
              <a:prstGeom prst="rect">
                <a:avLst/>
              </a:prstGeom>
              <a:blipFill>
                <a:blip r:embed="rId4"/>
                <a:stretch>
                  <a:fillRect l="-4615" t="-5063" r="-3077" b="-2911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7618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2">
            <a:extLst>
              <a:ext uri="{FF2B5EF4-FFF2-40B4-BE49-F238E27FC236}">
                <a16:creationId xmlns:a16="http://schemas.microsoft.com/office/drawing/2014/main" id="{0AAC25B9-5C9C-4883-BFC0-2470AD506B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102" y="1676400"/>
            <a:ext cx="7931795" cy="5181600"/>
          </a:xfrm>
          <a:prstGeom prst="rect">
            <a:avLst/>
          </a:prstGeom>
          <a:noFill/>
        </p:spPr>
      </p:pic>
      <p:sp>
        <p:nvSpPr>
          <p:cNvPr id="7" name="Title 1">
            <a:extLst>
              <a:ext uri="{FF2B5EF4-FFF2-40B4-BE49-F238E27FC236}">
                <a16:creationId xmlns:a16="http://schemas.microsoft.com/office/drawing/2014/main" id="{7023D737-6F5C-4C92-A0B3-9C2535D4B11B}"/>
              </a:ext>
            </a:extLst>
          </p:cNvPr>
          <p:cNvSpPr txBox="1">
            <a:spLocks/>
          </p:cNvSpPr>
          <p:nvPr/>
        </p:nvSpPr>
        <p:spPr>
          <a:xfrm>
            <a:off x="266700" y="807970"/>
            <a:ext cx="86106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3200" b="1" dirty="0">
                <a:solidFill>
                  <a:srgbClr val="C00000"/>
                </a:solidFill>
                <a:latin typeface="Palatino Linotype" panose="02040502050505030304" pitchFamily="18" charset="0"/>
              </a:rPr>
              <a:t>SN curve, Experimental vs UMT</a:t>
            </a:r>
          </a:p>
        </p:txBody>
      </p:sp>
    </p:spTree>
    <p:extLst>
      <p:ext uri="{BB962C8B-B14F-4D97-AF65-F5344CB8AC3E}">
        <p14:creationId xmlns:p14="http://schemas.microsoft.com/office/powerpoint/2010/main" val="22080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B766-F58E-E928-1308-077076690279}"/>
              </a:ext>
            </a:extLst>
          </p:cNvPr>
          <p:cNvSpPr>
            <a:spLocks noGrp="1"/>
          </p:cNvSpPr>
          <p:nvPr>
            <p:ph type="title"/>
          </p:nvPr>
        </p:nvSpPr>
        <p:spPr>
          <a:xfrm>
            <a:off x="-76200" y="1316736"/>
            <a:ext cx="9067800" cy="868430"/>
          </a:xfrm>
        </p:spPr>
        <p:txBody>
          <a:bodyPr/>
          <a:lstStyle/>
          <a:p>
            <a:r>
              <a:rPr lang="en-US" b="1" dirty="0">
                <a:solidFill>
                  <a:srgbClr val="FF0000"/>
                </a:solidFill>
              </a:rPr>
              <a:t>Deriving Thermodynamic Fundamental Equation</a:t>
            </a:r>
          </a:p>
        </p:txBody>
      </p:sp>
      <p:sp>
        <p:nvSpPr>
          <p:cNvPr id="3" name="Content Placeholder 2">
            <a:extLst>
              <a:ext uri="{FF2B5EF4-FFF2-40B4-BE49-F238E27FC236}">
                <a16:creationId xmlns:a16="http://schemas.microsoft.com/office/drawing/2014/main" id="{BFC9E1A7-980F-80E1-3065-80D11B3B7872}"/>
              </a:ext>
            </a:extLst>
          </p:cNvPr>
          <p:cNvSpPr>
            <a:spLocks noGrp="1"/>
          </p:cNvSpPr>
          <p:nvPr>
            <p:ph idx="1"/>
          </p:nvPr>
        </p:nvSpPr>
        <p:spPr/>
        <p:txBody>
          <a:bodyPr>
            <a:normAutofit/>
          </a:bodyPr>
          <a:lstStyle/>
          <a:p>
            <a:endParaRPr lang="en-US" sz="3600" dirty="0"/>
          </a:p>
          <a:p>
            <a:endParaRPr lang="en-US" sz="3600" dirty="0"/>
          </a:p>
          <a:p>
            <a:r>
              <a:rPr lang="en-US" sz="3600" b="1" dirty="0">
                <a:solidFill>
                  <a:schemeClr val="accent5">
                    <a:lumMod val="50000"/>
                  </a:schemeClr>
                </a:solidFill>
              </a:rPr>
              <a:t>Corrosion of steel in salty water</a:t>
            </a:r>
          </a:p>
        </p:txBody>
      </p:sp>
    </p:spTree>
    <p:extLst>
      <p:ext uri="{BB962C8B-B14F-4D97-AF65-F5344CB8AC3E}">
        <p14:creationId xmlns:p14="http://schemas.microsoft.com/office/powerpoint/2010/main" val="1872115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8">
                <a:extLst>
                  <a:ext uri="{FF2B5EF4-FFF2-40B4-BE49-F238E27FC236}">
                    <a16:creationId xmlns:a16="http://schemas.microsoft.com/office/drawing/2014/main" id="{4AC9CEFC-70C5-4AB0-9E8E-DF4ABFE58453}"/>
                  </a:ext>
                </a:extLst>
              </p:cNvPr>
              <p:cNvSpPr>
                <a:spLocks noGrp="1"/>
              </p:cNvSpPr>
              <p:nvPr>
                <p:ph idx="1"/>
              </p:nvPr>
            </p:nvSpPr>
            <p:spPr>
              <a:xfrm>
                <a:off x="457200" y="1752600"/>
                <a:ext cx="8382000" cy="5029200"/>
              </a:xfrm>
            </p:spPr>
            <p:txBody>
              <a:bodyPr>
                <a:normAutofit fontScale="92500" lnSpcReduction="20000"/>
              </a:bodyPr>
              <a:lstStyle/>
              <a:p>
                <a:pPr marL="0" indent="0">
                  <a:lnSpc>
                    <a:spcPct val="110000"/>
                  </a:lnSpc>
                  <a:buNone/>
                </a:pPr>
                <a:r>
                  <a:rPr lang="en-US" altLang="zh-TW" sz="3000" b="1" dirty="0">
                    <a:solidFill>
                      <a:srgbClr val="FF0000"/>
                    </a:solidFill>
                    <a:latin typeface="Palatino Linotype" panose="02040502050505030304" pitchFamily="18" charset="0"/>
                  </a:rPr>
                  <a:t>Entropy generation mechanisms - Corrosion</a:t>
                </a:r>
              </a:p>
              <a:p>
                <a:pPr marL="0" indent="0">
                  <a:lnSpc>
                    <a:spcPct val="110000"/>
                  </a:lnSpc>
                  <a:buNone/>
                </a:pPr>
                <a14:m>
                  <m:oMathPara xmlns:m="http://schemas.openxmlformats.org/officeDocument/2006/math">
                    <m:oMathParaPr>
                      <m:jc m:val="centerGroup"/>
                    </m:oMathParaPr>
                    <m:oMath xmlns:m="http://schemas.openxmlformats.org/officeDocument/2006/math">
                      <m:r>
                        <a:rPr lang="en-US" altLang="zh-TW" sz="2000" b="1">
                          <a:solidFill>
                            <a:schemeClr val="tx1">
                              <a:lumMod val="75000"/>
                            </a:schemeClr>
                          </a:solidFill>
                          <a:latin typeface="Cambria Math" panose="02040503050406030204" pitchFamily="18" charset="0"/>
                        </a:rPr>
                        <m:t>∆</m:t>
                      </m:r>
                      <m:sSub>
                        <m:sSubPr>
                          <m:ctrlPr>
                            <a:rPr lang="zh-TW" altLang="zh-TW" sz="2000" b="1" i="1">
                              <a:solidFill>
                                <a:schemeClr val="tx1">
                                  <a:lumMod val="75000"/>
                                </a:schemeClr>
                              </a:solidFill>
                              <a:latin typeface="Cambria Math" panose="02040503050406030204" pitchFamily="18" charset="0"/>
                            </a:rPr>
                          </m:ctrlPr>
                        </m:sSubPr>
                        <m:e>
                          <m:r>
                            <a:rPr lang="en-US" altLang="zh-TW" sz="2000" b="1">
                              <a:solidFill>
                                <a:schemeClr val="tx1">
                                  <a:lumMod val="75000"/>
                                </a:schemeClr>
                              </a:solidFill>
                              <a:latin typeface="Cambria Math" panose="02040503050406030204" pitchFamily="18" charset="0"/>
                            </a:rPr>
                            <m:t>𝑆</m:t>
                          </m:r>
                        </m:e>
                        <m:sub>
                          <m:r>
                            <a:rPr lang="en-US" altLang="zh-TW" sz="2000" b="1">
                              <a:solidFill>
                                <a:schemeClr val="tx1">
                                  <a:lumMod val="75000"/>
                                </a:schemeClr>
                              </a:solidFill>
                              <a:latin typeface="Cambria Math" panose="02040503050406030204" pitchFamily="18" charset="0"/>
                            </a:rPr>
                            <m:t>𝑐𝑜𝑟𝑟</m:t>
                          </m:r>
                        </m:sub>
                      </m:sSub>
                      <m:r>
                        <a:rPr lang="en-US" altLang="zh-TW" sz="2000" b="1" i="1">
                          <a:solidFill>
                            <a:schemeClr val="tx1">
                              <a:lumMod val="75000"/>
                            </a:schemeClr>
                          </a:solidFill>
                          <a:latin typeface="Cambria Math" panose="02040503050406030204" pitchFamily="18" charset="0"/>
                        </a:rPr>
                        <m:t>=</m:t>
                      </m:r>
                      <m:r>
                        <a:rPr lang="en-US" altLang="zh-TW" sz="2000" b="1">
                          <a:solidFill>
                            <a:schemeClr val="tx1">
                              <a:lumMod val="75000"/>
                            </a:schemeClr>
                          </a:solidFill>
                          <a:latin typeface="Cambria Math" panose="02040503050406030204" pitchFamily="18" charset="0"/>
                        </a:rPr>
                        <m:t>∆</m:t>
                      </m:r>
                      <m:sSub>
                        <m:sSubPr>
                          <m:ctrlPr>
                            <a:rPr lang="zh-TW" altLang="zh-TW" sz="2000" b="1" i="1">
                              <a:solidFill>
                                <a:schemeClr val="tx1">
                                  <a:lumMod val="75000"/>
                                </a:schemeClr>
                              </a:solidFill>
                              <a:latin typeface="Cambria Math" panose="02040503050406030204" pitchFamily="18" charset="0"/>
                            </a:rPr>
                          </m:ctrlPr>
                        </m:sSubPr>
                        <m:e>
                          <m:r>
                            <a:rPr lang="en-US" altLang="zh-TW" sz="2000" b="1">
                              <a:solidFill>
                                <a:schemeClr val="tx1">
                                  <a:lumMod val="75000"/>
                                </a:schemeClr>
                              </a:solidFill>
                              <a:latin typeface="Cambria Math" panose="02040503050406030204" pitchFamily="18" charset="0"/>
                            </a:rPr>
                            <m:t>𝑆</m:t>
                          </m:r>
                        </m:e>
                        <m:sub>
                          <m:r>
                            <a:rPr lang="en-US" altLang="zh-TW" sz="2000" b="1">
                              <a:solidFill>
                                <a:schemeClr val="tx1">
                                  <a:lumMod val="75000"/>
                                </a:schemeClr>
                              </a:solidFill>
                              <a:latin typeface="Cambria Math" panose="02040503050406030204" pitchFamily="18" charset="0"/>
                            </a:rPr>
                            <m:t>𝑎𝑐𝑡</m:t>
                          </m:r>
                        </m:sub>
                      </m:sSub>
                      <m:r>
                        <a:rPr lang="en-US" altLang="zh-TW" sz="2000" b="1">
                          <a:solidFill>
                            <a:schemeClr val="tx1">
                              <a:lumMod val="75000"/>
                            </a:schemeClr>
                          </a:solidFill>
                          <a:latin typeface="Cambria Math" panose="02040503050406030204" pitchFamily="18" charset="0"/>
                        </a:rPr>
                        <m:t>+</m:t>
                      </m:r>
                      <m:f>
                        <m:fPr>
                          <m:ctrlPr>
                            <a:rPr lang="zh-TW" altLang="zh-TW" sz="2000" b="1" i="1">
                              <a:solidFill>
                                <a:schemeClr val="tx1">
                                  <a:lumMod val="75000"/>
                                </a:schemeClr>
                              </a:solidFill>
                              <a:latin typeface="Cambria Math" panose="02040503050406030204" pitchFamily="18" charset="0"/>
                            </a:rPr>
                          </m:ctrlPr>
                        </m:fPr>
                        <m:num>
                          <m:r>
                            <a:rPr lang="en-US" altLang="zh-TW" sz="2000" b="1">
                              <a:solidFill>
                                <a:schemeClr val="tx1">
                                  <a:lumMod val="75000"/>
                                </a:schemeClr>
                              </a:solidFill>
                              <a:latin typeface="Cambria Math" panose="02040503050406030204" pitchFamily="18" charset="0"/>
                            </a:rPr>
                            <m:t>1</m:t>
                          </m:r>
                        </m:num>
                        <m:den>
                          <m:r>
                            <a:rPr lang="en-US" altLang="zh-TW" sz="2000" b="1">
                              <a:solidFill>
                                <a:schemeClr val="tx1">
                                  <a:lumMod val="75000"/>
                                </a:schemeClr>
                              </a:solidFill>
                              <a:latin typeface="Cambria Math" panose="02040503050406030204" pitchFamily="18" charset="0"/>
                            </a:rPr>
                            <m:t>𝑇</m:t>
                          </m:r>
                        </m:den>
                      </m:f>
                      <m:nary>
                        <m:naryPr>
                          <m:chr m:val="∑"/>
                          <m:limLoc m:val="subSup"/>
                          <m:ctrlPr>
                            <a:rPr lang="zh-TW" altLang="zh-TW" sz="2000" b="1" i="1">
                              <a:solidFill>
                                <a:schemeClr val="tx1">
                                  <a:lumMod val="75000"/>
                                </a:schemeClr>
                              </a:solidFill>
                              <a:latin typeface="Cambria Math" panose="02040503050406030204" pitchFamily="18" charset="0"/>
                            </a:rPr>
                          </m:ctrlPr>
                        </m:naryPr>
                        <m:sub>
                          <m:r>
                            <a:rPr lang="en-US" altLang="zh-TW" sz="2000" b="1">
                              <a:solidFill>
                                <a:schemeClr val="tx1">
                                  <a:lumMod val="75000"/>
                                </a:schemeClr>
                              </a:solidFill>
                              <a:latin typeface="Cambria Math" panose="02040503050406030204" pitchFamily="18" charset="0"/>
                            </a:rPr>
                            <m:t>𝑗</m:t>
                          </m:r>
                          <m:r>
                            <a:rPr lang="en-US" altLang="zh-TW" sz="2000" b="1">
                              <a:solidFill>
                                <a:schemeClr val="tx1">
                                  <a:lumMod val="75000"/>
                                </a:schemeClr>
                              </a:solidFill>
                              <a:latin typeface="Cambria Math" panose="02040503050406030204" pitchFamily="18" charset="0"/>
                            </a:rPr>
                            <m:t>=1</m:t>
                          </m:r>
                        </m:sub>
                        <m:sup>
                          <m:r>
                            <a:rPr lang="en-US" altLang="zh-TW" sz="2000" b="1">
                              <a:solidFill>
                                <a:schemeClr val="tx1">
                                  <a:lumMod val="75000"/>
                                </a:schemeClr>
                              </a:solidFill>
                              <a:latin typeface="Cambria Math" panose="02040503050406030204" pitchFamily="18" charset="0"/>
                            </a:rPr>
                            <m:t>𝑟</m:t>
                          </m:r>
                        </m:sup>
                        <m:e>
                          <m:sSub>
                            <m:sSubPr>
                              <m:ctrlPr>
                                <a:rPr lang="zh-TW" altLang="zh-TW" sz="2000" b="1" i="1">
                                  <a:solidFill>
                                    <a:schemeClr val="tx1">
                                      <a:lumMod val="75000"/>
                                    </a:schemeClr>
                                  </a:solidFill>
                                  <a:latin typeface="Cambria Math" panose="02040503050406030204" pitchFamily="18" charset="0"/>
                                </a:rPr>
                              </m:ctrlPr>
                            </m:sSubPr>
                            <m:e>
                              <m:r>
                                <a:rPr lang="en-US" altLang="zh-TW" sz="2000" b="1">
                                  <a:solidFill>
                                    <a:schemeClr val="tx1">
                                      <a:lumMod val="75000"/>
                                    </a:schemeClr>
                                  </a:solidFill>
                                  <a:latin typeface="Cambria Math" panose="02040503050406030204" pitchFamily="18" charset="0"/>
                                </a:rPr>
                                <m:t>𝜐</m:t>
                              </m:r>
                            </m:e>
                            <m:sub>
                              <m:r>
                                <a:rPr lang="en-US" altLang="zh-TW" sz="2000" b="1">
                                  <a:solidFill>
                                    <a:schemeClr val="tx1">
                                      <a:lumMod val="75000"/>
                                    </a:schemeClr>
                                  </a:solidFill>
                                  <a:latin typeface="Cambria Math" panose="02040503050406030204" pitchFamily="18" charset="0"/>
                                </a:rPr>
                                <m:t>𝑗</m:t>
                              </m:r>
                            </m:sub>
                          </m:sSub>
                          <m:sSub>
                            <m:sSubPr>
                              <m:ctrlPr>
                                <a:rPr lang="zh-TW" altLang="zh-TW" sz="2000" b="1" i="1">
                                  <a:solidFill>
                                    <a:schemeClr val="tx1">
                                      <a:lumMod val="75000"/>
                                    </a:schemeClr>
                                  </a:solidFill>
                                  <a:latin typeface="Cambria Math" panose="02040503050406030204" pitchFamily="18" charset="0"/>
                                </a:rPr>
                              </m:ctrlPr>
                            </m:sSubPr>
                            <m:e>
                              <m:r>
                                <a:rPr lang="en-US" altLang="zh-TW" sz="2000" b="1">
                                  <a:solidFill>
                                    <a:schemeClr val="tx1">
                                      <a:lumMod val="75000"/>
                                    </a:schemeClr>
                                  </a:solidFill>
                                  <a:latin typeface="Cambria Math" panose="02040503050406030204" pitchFamily="18" charset="0"/>
                                </a:rPr>
                                <m:t>𝐴</m:t>
                              </m:r>
                            </m:e>
                            <m:sub>
                              <m:r>
                                <a:rPr lang="en-US" altLang="zh-TW" sz="2000" b="1">
                                  <a:solidFill>
                                    <a:schemeClr val="tx1">
                                      <a:lumMod val="75000"/>
                                    </a:schemeClr>
                                  </a:solidFill>
                                  <a:latin typeface="Cambria Math" panose="02040503050406030204" pitchFamily="18" charset="0"/>
                                </a:rPr>
                                <m:t>𝑗</m:t>
                              </m:r>
                            </m:sub>
                          </m:sSub>
                        </m:e>
                      </m:nary>
                      <m:r>
                        <a:rPr lang="en-US" altLang="zh-TW" sz="2000" b="1">
                          <a:solidFill>
                            <a:schemeClr val="tx1">
                              <a:lumMod val="75000"/>
                            </a:schemeClr>
                          </a:solidFill>
                          <a:latin typeface="Cambria Math" panose="02040503050406030204" pitchFamily="18" charset="0"/>
                        </a:rPr>
                        <m:t>+∆</m:t>
                      </m:r>
                      <m:sSub>
                        <m:sSubPr>
                          <m:ctrlPr>
                            <a:rPr lang="zh-TW" altLang="zh-TW" sz="2000" b="1" i="1">
                              <a:solidFill>
                                <a:schemeClr val="tx1">
                                  <a:lumMod val="75000"/>
                                </a:schemeClr>
                              </a:solidFill>
                              <a:latin typeface="Cambria Math" panose="02040503050406030204" pitchFamily="18" charset="0"/>
                            </a:rPr>
                          </m:ctrlPr>
                        </m:sSubPr>
                        <m:e>
                          <m:r>
                            <a:rPr lang="en-US" altLang="zh-TW" sz="2000" b="1">
                              <a:solidFill>
                                <a:schemeClr val="tx1">
                                  <a:lumMod val="75000"/>
                                </a:schemeClr>
                              </a:solidFill>
                              <a:latin typeface="Cambria Math" panose="02040503050406030204" pitchFamily="18" charset="0"/>
                            </a:rPr>
                            <m:t>𝑆</m:t>
                          </m:r>
                        </m:e>
                        <m:sub>
                          <m:r>
                            <a:rPr lang="en-US" altLang="zh-TW" sz="2000" b="1">
                              <a:solidFill>
                                <a:schemeClr val="tx1">
                                  <a:lumMod val="75000"/>
                                </a:schemeClr>
                              </a:solidFill>
                              <a:latin typeface="Cambria Math" panose="02040503050406030204" pitchFamily="18" charset="0"/>
                            </a:rPr>
                            <m:t>𝑐𝑜𝑛𝑐</m:t>
                          </m:r>
                        </m:sub>
                      </m:sSub>
                      <m:r>
                        <a:rPr lang="en-US" altLang="zh-TW" sz="2000" b="1">
                          <a:solidFill>
                            <a:schemeClr val="tx1">
                              <a:lumMod val="75000"/>
                            </a:schemeClr>
                          </a:solidFill>
                          <a:latin typeface="Cambria Math" panose="02040503050406030204" pitchFamily="18" charset="0"/>
                        </a:rPr>
                        <m:t>+∆</m:t>
                      </m:r>
                      <m:sSub>
                        <m:sSubPr>
                          <m:ctrlPr>
                            <a:rPr lang="zh-TW" altLang="zh-TW" sz="2000" b="1" i="1">
                              <a:solidFill>
                                <a:schemeClr val="tx1">
                                  <a:lumMod val="75000"/>
                                </a:schemeClr>
                              </a:solidFill>
                              <a:latin typeface="Cambria Math" panose="02040503050406030204" pitchFamily="18" charset="0"/>
                            </a:rPr>
                          </m:ctrlPr>
                        </m:sSubPr>
                        <m:e>
                          <m:r>
                            <a:rPr lang="en-US" altLang="zh-TW" sz="2000" b="1">
                              <a:solidFill>
                                <a:schemeClr val="tx1">
                                  <a:lumMod val="75000"/>
                                </a:schemeClr>
                              </a:solidFill>
                              <a:latin typeface="Cambria Math" panose="02040503050406030204" pitchFamily="18" charset="0"/>
                            </a:rPr>
                            <m:t>𝑆</m:t>
                          </m:r>
                        </m:e>
                        <m:sub>
                          <m:r>
                            <m:rPr>
                              <m:sty m:val="p"/>
                            </m:rPr>
                            <a:rPr lang="en-US" altLang="zh-TW" sz="2000" b="1">
                              <a:solidFill>
                                <a:schemeClr val="tx1">
                                  <a:lumMod val="75000"/>
                                </a:schemeClr>
                              </a:solidFill>
                              <a:latin typeface="Cambria Math" panose="02040503050406030204" pitchFamily="18" charset="0"/>
                            </a:rPr>
                            <m:t>Ω</m:t>
                          </m:r>
                        </m:sub>
                      </m:sSub>
                      <m:r>
                        <a:rPr lang="en-US" altLang="zh-TW" sz="2000" b="1" i="1" smtClean="0">
                          <a:solidFill>
                            <a:schemeClr val="tx1">
                              <a:lumMod val="75000"/>
                            </a:schemeClr>
                          </a:solidFill>
                          <a:latin typeface="Cambria Math" panose="02040503050406030204" pitchFamily="18" charset="0"/>
                          <a:ea typeface="Cambria Math" panose="02040503050406030204" pitchFamily="18" charset="0"/>
                        </a:rPr>
                        <m:t>≈</m:t>
                      </m:r>
                      <m:r>
                        <a:rPr lang="en-US" altLang="zh-TW" sz="2000" b="1">
                          <a:solidFill>
                            <a:schemeClr val="tx1">
                              <a:lumMod val="75000"/>
                            </a:schemeClr>
                          </a:solidFill>
                          <a:latin typeface="Cambria Math" panose="02040503050406030204" pitchFamily="18" charset="0"/>
                        </a:rPr>
                        <m:t>∆</m:t>
                      </m:r>
                      <m:sSub>
                        <m:sSubPr>
                          <m:ctrlPr>
                            <a:rPr lang="zh-TW" altLang="zh-TW" sz="2000" b="1" i="1">
                              <a:solidFill>
                                <a:schemeClr val="tx1">
                                  <a:lumMod val="75000"/>
                                </a:schemeClr>
                              </a:solidFill>
                              <a:latin typeface="Cambria Math" panose="02040503050406030204" pitchFamily="18" charset="0"/>
                            </a:rPr>
                          </m:ctrlPr>
                        </m:sSubPr>
                        <m:e>
                          <m:r>
                            <a:rPr lang="en-US" altLang="zh-TW" sz="2000" b="1">
                              <a:solidFill>
                                <a:schemeClr val="tx1">
                                  <a:lumMod val="75000"/>
                                </a:schemeClr>
                              </a:solidFill>
                              <a:latin typeface="Cambria Math" panose="02040503050406030204" pitchFamily="18" charset="0"/>
                            </a:rPr>
                            <m:t>𝑆</m:t>
                          </m:r>
                        </m:e>
                        <m:sub>
                          <m:r>
                            <a:rPr lang="en-US" altLang="zh-TW" sz="2000" b="1">
                              <a:solidFill>
                                <a:schemeClr val="tx1">
                                  <a:lumMod val="75000"/>
                                </a:schemeClr>
                              </a:solidFill>
                              <a:latin typeface="Cambria Math" panose="02040503050406030204" pitchFamily="18" charset="0"/>
                            </a:rPr>
                            <m:t>𝑎𝑐𝑡</m:t>
                          </m:r>
                        </m:sub>
                      </m:sSub>
                    </m:oMath>
                  </m:oMathPara>
                </a14:m>
                <a:endParaRPr lang="en-US" altLang="zh-TW" sz="2000" b="1" dirty="0">
                  <a:solidFill>
                    <a:schemeClr val="tx1">
                      <a:lumMod val="75000"/>
                    </a:schemeClr>
                  </a:solidFill>
                  <a:latin typeface="Cambria Math" panose="02040503050406030204" pitchFamily="18" charset="0"/>
                </a:endParaRPr>
              </a:p>
              <a:p>
                <a:pPr>
                  <a:lnSpc>
                    <a:spcPct val="110000"/>
                  </a:lnSpc>
                </a:pPr>
                <a14:m>
                  <m:oMath xmlns:m="http://schemas.openxmlformats.org/officeDocument/2006/math">
                    <m:r>
                      <a:rPr lang="en-US" altLang="zh-TW" sz="2400">
                        <a:latin typeface="Cambria Math" panose="02040503050406030204" pitchFamily="18" charset="0"/>
                      </a:rPr>
                      <m:t>∆</m:t>
                    </m:r>
                    <m:sSub>
                      <m:sSubPr>
                        <m:ctrlPr>
                          <a:rPr lang="zh-TW" altLang="zh-TW" sz="2400" i="1">
                            <a:latin typeface="Cambria Math" panose="02040503050406030204" pitchFamily="18" charset="0"/>
                          </a:rPr>
                        </m:ctrlPr>
                      </m:sSubPr>
                      <m:e>
                        <m:r>
                          <a:rPr lang="en-US" altLang="zh-TW" sz="2400">
                            <a:latin typeface="Cambria Math" panose="02040503050406030204" pitchFamily="18" charset="0"/>
                          </a:rPr>
                          <m:t>𝑆</m:t>
                        </m:r>
                      </m:e>
                      <m:sub>
                        <m:r>
                          <a:rPr lang="en-US" altLang="zh-TW" sz="2400">
                            <a:latin typeface="Cambria Math" panose="02040503050406030204" pitchFamily="18" charset="0"/>
                          </a:rPr>
                          <m:t>𝑐𝑜𝑟𝑟</m:t>
                        </m:r>
                      </m:sub>
                    </m:sSub>
                  </m:oMath>
                </a14:m>
                <a:r>
                  <a:rPr lang="en-US" altLang="zh-TW" sz="2400" dirty="0">
                    <a:latin typeface="Palatino Linotype" panose="02040502050505030304" pitchFamily="18" charset="0"/>
                  </a:rPr>
                  <a:t>:  Total entropy generation due to corrosion</a:t>
                </a:r>
              </a:p>
              <a:p>
                <a:pPr>
                  <a:lnSpc>
                    <a:spcPct val="110000"/>
                  </a:lnSpc>
                </a:pPr>
                <a14:m>
                  <m:oMath xmlns:m="http://schemas.openxmlformats.org/officeDocument/2006/math">
                    <m:r>
                      <a:rPr lang="en-US" altLang="zh-TW" sz="2400">
                        <a:latin typeface="Cambria Math" panose="02040503050406030204" pitchFamily="18" charset="0"/>
                      </a:rPr>
                      <m:t>∆</m:t>
                    </m:r>
                    <m:sSub>
                      <m:sSubPr>
                        <m:ctrlPr>
                          <a:rPr lang="zh-TW" altLang="zh-TW" sz="2400" i="1">
                            <a:latin typeface="Cambria Math" panose="02040503050406030204" pitchFamily="18" charset="0"/>
                          </a:rPr>
                        </m:ctrlPr>
                      </m:sSubPr>
                      <m:e>
                        <m:r>
                          <a:rPr lang="en-US" altLang="zh-TW" sz="2400">
                            <a:latin typeface="Cambria Math" panose="02040503050406030204" pitchFamily="18" charset="0"/>
                          </a:rPr>
                          <m:t>𝑆</m:t>
                        </m:r>
                      </m:e>
                      <m:sub>
                        <m:r>
                          <a:rPr lang="en-US" altLang="zh-TW" sz="2400">
                            <a:latin typeface="Cambria Math" panose="02040503050406030204" pitchFamily="18" charset="0"/>
                          </a:rPr>
                          <m:t>𝑎𝑐𝑡</m:t>
                        </m:r>
                      </m:sub>
                    </m:sSub>
                  </m:oMath>
                </a14:m>
                <a:r>
                  <a:rPr lang="en-US" altLang="zh-TW" sz="2400" dirty="0">
                    <a:latin typeface="Palatino Linotype" panose="02040502050505030304" pitchFamily="18" charset="0"/>
                  </a:rPr>
                  <a:t>:    due to activation overpotential</a:t>
                </a:r>
              </a:p>
              <a:p>
                <a:pPr>
                  <a:lnSpc>
                    <a:spcPct val="110000"/>
                  </a:lnSpc>
                </a:pPr>
                <a14:m>
                  <m:oMath xmlns:m="http://schemas.openxmlformats.org/officeDocument/2006/math">
                    <m:r>
                      <a:rPr lang="en-US" altLang="zh-TW" sz="2400">
                        <a:latin typeface="Cambria Math" panose="02040503050406030204" pitchFamily="18" charset="0"/>
                      </a:rPr>
                      <m:t>∆</m:t>
                    </m:r>
                    <m:sSub>
                      <m:sSubPr>
                        <m:ctrlPr>
                          <a:rPr lang="zh-TW" altLang="zh-TW" sz="2400" i="1">
                            <a:latin typeface="Cambria Math" panose="02040503050406030204" pitchFamily="18" charset="0"/>
                          </a:rPr>
                        </m:ctrlPr>
                      </m:sSubPr>
                      <m:e>
                        <m:r>
                          <a:rPr lang="en-US" altLang="zh-TW" sz="2400">
                            <a:latin typeface="Cambria Math" panose="02040503050406030204" pitchFamily="18" charset="0"/>
                          </a:rPr>
                          <m:t>𝑆</m:t>
                        </m:r>
                      </m:e>
                      <m:sub>
                        <m:r>
                          <a:rPr lang="en-US" altLang="zh-TW" sz="2400">
                            <a:latin typeface="Cambria Math" panose="02040503050406030204" pitchFamily="18" charset="0"/>
                          </a:rPr>
                          <m:t>𝑟𝑒𝑎𝑐𝑡</m:t>
                        </m:r>
                      </m:sub>
                    </m:sSub>
                  </m:oMath>
                </a14:m>
                <a:r>
                  <a:rPr lang="en-US" altLang="zh-TW" sz="2400" dirty="0">
                    <a:latin typeface="Palatino Linotype" panose="02040502050505030304" pitchFamily="18" charset="0"/>
                  </a:rPr>
                  <a:t>: due to chemical reaction overpotential</a:t>
                </a:r>
              </a:p>
              <a:p>
                <a:pPr>
                  <a:lnSpc>
                    <a:spcPct val="110000"/>
                  </a:lnSpc>
                </a:pPr>
                <a14:m>
                  <m:oMath xmlns:m="http://schemas.openxmlformats.org/officeDocument/2006/math">
                    <m:r>
                      <a:rPr lang="en-US" altLang="zh-TW" sz="2400">
                        <a:latin typeface="Cambria Math" panose="02040503050406030204" pitchFamily="18" charset="0"/>
                      </a:rPr>
                      <m:t>∆</m:t>
                    </m:r>
                    <m:sSub>
                      <m:sSubPr>
                        <m:ctrlPr>
                          <a:rPr lang="zh-TW" altLang="zh-TW" sz="2400" i="1">
                            <a:latin typeface="Cambria Math" panose="02040503050406030204" pitchFamily="18" charset="0"/>
                          </a:rPr>
                        </m:ctrlPr>
                      </m:sSubPr>
                      <m:e>
                        <m:r>
                          <a:rPr lang="en-US" altLang="zh-TW" sz="2400">
                            <a:latin typeface="Cambria Math" panose="02040503050406030204" pitchFamily="18" charset="0"/>
                          </a:rPr>
                          <m:t>𝑆</m:t>
                        </m:r>
                      </m:e>
                      <m:sub>
                        <m:r>
                          <a:rPr lang="en-US" altLang="zh-TW" sz="2400">
                            <a:latin typeface="Cambria Math" panose="02040503050406030204" pitchFamily="18" charset="0"/>
                          </a:rPr>
                          <m:t>𝑐𝑜𝑛𝑐</m:t>
                        </m:r>
                      </m:sub>
                    </m:sSub>
                  </m:oMath>
                </a14:m>
                <a:r>
                  <a:rPr lang="en-US" altLang="zh-TW" sz="2400" dirty="0">
                    <a:latin typeface="Palatino Linotype" panose="02040502050505030304" pitchFamily="18" charset="0"/>
                  </a:rPr>
                  <a:t>:  due to concentration overpotential</a:t>
                </a:r>
              </a:p>
              <a:p>
                <a:pPr>
                  <a:lnSpc>
                    <a:spcPct val="110000"/>
                  </a:lnSpc>
                </a:pPr>
                <a14:m>
                  <m:oMath xmlns:m="http://schemas.openxmlformats.org/officeDocument/2006/math">
                    <m:r>
                      <a:rPr lang="en-US" altLang="zh-TW" sz="2600">
                        <a:latin typeface="Cambria Math" panose="02040503050406030204" pitchFamily="18" charset="0"/>
                      </a:rPr>
                      <m:t>∆</m:t>
                    </m:r>
                    <m:sSub>
                      <m:sSubPr>
                        <m:ctrlPr>
                          <a:rPr lang="zh-TW" altLang="zh-TW" sz="2600" i="1">
                            <a:latin typeface="Cambria Math" panose="02040503050406030204" pitchFamily="18" charset="0"/>
                          </a:rPr>
                        </m:ctrlPr>
                      </m:sSubPr>
                      <m:e>
                        <m:r>
                          <a:rPr lang="en-US" altLang="zh-TW" sz="2600">
                            <a:latin typeface="Cambria Math" panose="02040503050406030204" pitchFamily="18" charset="0"/>
                          </a:rPr>
                          <m:t>𝑆</m:t>
                        </m:r>
                      </m:e>
                      <m:sub>
                        <m:r>
                          <m:rPr>
                            <m:sty m:val="p"/>
                          </m:rPr>
                          <a:rPr lang="en-US" altLang="zh-TW" sz="2600">
                            <a:latin typeface="Cambria Math" panose="02040503050406030204" pitchFamily="18" charset="0"/>
                          </a:rPr>
                          <m:t>Ω</m:t>
                        </m:r>
                      </m:sub>
                    </m:sSub>
                  </m:oMath>
                </a14:m>
                <a:r>
                  <a:rPr lang="en-US" altLang="zh-TW" sz="2600" dirty="0">
                    <a:latin typeface="Palatino Linotype" panose="02040502050505030304" pitchFamily="18" charset="0"/>
                  </a:rPr>
                  <a:t>:      due to ohmic loss</a:t>
                </a:r>
                <a:endParaRPr lang="en-US" altLang="zh-TW" sz="2600" b="1" dirty="0">
                  <a:solidFill>
                    <a:schemeClr val="tx2"/>
                  </a:solidFill>
                  <a:latin typeface="Palatino Linotype" panose="02040502050505030304" pitchFamily="18" charset="0"/>
                </a:endParaRPr>
              </a:p>
              <a:p>
                <a:pPr algn="just">
                  <a:lnSpc>
                    <a:spcPct val="110000"/>
                  </a:lnSpc>
                </a:pPr>
                <a:r>
                  <a:rPr lang="en-US" altLang="zh-TW" sz="1900" dirty="0">
                    <a:latin typeface="Palatino Linotype" panose="02040502050505030304" pitchFamily="18" charset="0"/>
                  </a:rPr>
                  <a:t>In the electrochemical study we only focus on the entropy generation due to </a:t>
                </a:r>
                <a:r>
                  <a:rPr lang="en-US" altLang="zh-TW" sz="1900" b="1" dirty="0">
                    <a:solidFill>
                      <a:srgbClr val="FF0000"/>
                    </a:solidFill>
                    <a:latin typeface="Palatino Linotype" panose="02040502050505030304" pitchFamily="18" charset="0"/>
                  </a:rPr>
                  <a:t>activation overpotential</a:t>
                </a:r>
                <a:r>
                  <a:rPr lang="en-US" altLang="zh-TW" sz="1900" dirty="0">
                    <a:latin typeface="Palatino Linotype" panose="02040502050505030304" pitchFamily="18" charset="0"/>
                  </a:rPr>
                  <a:t> and </a:t>
                </a:r>
                <a:r>
                  <a:rPr lang="en-US" altLang="zh-TW" sz="1900" b="1" dirty="0">
                    <a:solidFill>
                      <a:srgbClr val="FF0000"/>
                    </a:solidFill>
                    <a:latin typeface="Palatino Linotype" panose="02040502050505030304" pitchFamily="18" charset="0"/>
                  </a:rPr>
                  <a:t>chemical reaction overpotential </a:t>
                </a:r>
                <a:r>
                  <a:rPr lang="en-US" altLang="zh-TW" sz="1900" dirty="0">
                    <a:latin typeface="Palatino Linotype" panose="02040502050505030304" pitchFamily="18" charset="0"/>
                  </a:rPr>
                  <a:t>because the other 2 can be ignored due to the test condition(solution is well mixed, good electrolyte conductivity)</a:t>
                </a:r>
              </a:p>
              <a:p>
                <a:pPr marL="0" indent="0" algn="ctr">
                  <a:lnSpc>
                    <a:spcPct val="110000"/>
                  </a:lnSpc>
                  <a:buNone/>
                </a:pPr>
                <a14:m>
                  <m:oMath xmlns:m="http://schemas.openxmlformats.org/officeDocument/2006/math">
                    <m:r>
                      <a:rPr lang="en-US" altLang="zh-TW" sz="3000" b="1" smtClean="0">
                        <a:solidFill>
                          <a:schemeClr val="tx1">
                            <a:lumMod val="75000"/>
                          </a:schemeClr>
                        </a:solidFill>
                        <a:latin typeface="Cambria Math" panose="02040503050406030204" pitchFamily="18" charset="0"/>
                      </a:rPr>
                      <m:t>∆</m:t>
                    </m:r>
                    <m:sSub>
                      <m:sSubPr>
                        <m:ctrlPr>
                          <a:rPr lang="zh-TW" altLang="zh-TW" sz="3000" b="1" i="1">
                            <a:solidFill>
                              <a:schemeClr val="tx1">
                                <a:lumMod val="75000"/>
                              </a:schemeClr>
                            </a:solidFill>
                            <a:latin typeface="Cambria Math" panose="02040503050406030204" pitchFamily="18" charset="0"/>
                          </a:rPr>
                        </m:ctrlPr>
                      </m:sSubPr>
                      <m:e>
                        <m:r>
                          <a:rPr lang="en-US" altLang="zh-TW" sz="3000" b="1">
                            <a:solidFill>
                              <a:schemeClr val="tx1">
                                <a:lumMod val="75000"/>
                              </a:schemeClr>
                            </a:solidFill>
                            <a:latin typeface="Cambria Math" panose="02040503050406030204" pitchFamily="18" charset="0"/>
                          </a:rPr>
                          <m:t>𝑆</m:t>
                        </m:r>
                      </m:e>
                      <m:sub>
                        <m:r>
                          <a:rPr lang="en-US" altLang="zh-TW" sz="3000" b="1">
                            <a:solidFill>
                              <a:schemeClr val="tx1">
                                <a:lumMod val="75000"/>
                              </a:schemeClr>
                            </a:solidFill>
                            <a:latin typeface="Cambria Math" panose="02040503050406030204" pitchFamily="18" charset="0"/>
                          </a:rPr>
                          <m:t>𝑐𝑜𝑟𝑟</m:t>
                        </m:r>
                      </m:sub>
                    </m:sSub>
                  </m:oMath>
                </a14:m>
                <a:r>
                  <a:rPr lang="en-US" altLang="zh-TW" sz="3000" b="1" dirty="0">
                    <a:solidFill>
                      <a:schemeClr val="tx1">
                        <a:lumMod val="75000"/>
                      </a:schemeClr>
                    </a:solidFill>
                    <a:ea typeface="Cambria Math" panose="02040503050406030204" pitchFamily="18" charset="0"/>
                  </a:rPr>
                  <a:t> </a:t>
                </a:r>
                <a14:m>
                  <m:oMath xmlns:m="http://schemas.openxmlformats.org/officeDocument/2006/math">
                    <m:r>
                      <a:rPr lang="en-US" altLang="zh-TW" sz="3000" b="1" i="1">
                        <a:solidFill>
                          <a:schemeClr val="tx1">
                            <a:lumMod val="75000"/>
                          </a:schemeClr>
                        </a:solidFill>
                        <a:latin typeface="Cambria Math" panose="02040503050406030204" pitchFamily="18" charset="0"/>
                        <a:ea typeface="Cambria Math" panose="02040503050406030204" pitchFamily="18" charset="0"/>
                      </a:rPr>
                      <m:t>≈</m:t>
                    </m:r>
                    <m:r>
                      <a:rPr lang="en-US" altLang="zh-TW" sz="3000" b="1">
                        <a:solidFill>
                          <a:schemeClr val="tx1">
                            <a:lumMod val="75000"/>
                          </a:schemeClr>
                        </a:solidFill>
                        <a:latin typeface="Cambria Math" panose="02040503050406030204" pitchFamily="18" charset="0"/>
                      </a:rPr>
                      <m:t>∆</m:t>
                    </m:r>
                    <m:sSub>
                      <m:sSubPr>
                        <m:ctrlPr>
                          <a:rPr lang="zh-TW" altLang="zh-TW" sz="3000" b="1" i="1">
                            <a:solidFill>
                              <a:schemeClr val="tx1">
                                <a:lumMod val="75000"/>
                              </a:schemeClr>
                            </a:solidFill>
                            <a:latin typeface="Cambria Math" panose="02040503050406030204" pitchFamily="18" charset="0"/>
                          </a:rPr>
                        </m:ctrlPr>
                      </m:sSubPr>
                      <m:e>
                        <m:r>
                          <a:rPr lang="en-US" altLang="zh-TW" sz="3000" b="1">
                            <a:solidFill>
                              <a:schemeClr val="tx1">
                                <a:lumMod val="75000"/>
                              </a:schemeClr>
                            </a:solidFill>
                            <a:latin typeface="Cambria Math" panose="02040503050406030204" pitchFamily="18" charset="0"/>
                          </a:rPr>
                          <m:t>𝑆</m:t>
                        </m:r>
                      </m:e>
                      <m:sub>
                        <m:r>
                          <a:rPr lang="en-US" altLang="zh-TW" sz="3000" b="1">
                            <a:solidFill>
                              <a:schemeClr val="tx1">
                                <a:lumMod val="75000"/>
                              </a:schemeClr>
                            </a:solidFill>
                            <a:latin typeface="Cambria Math" panose="02040503050406030204" pitchFamily="18" charset="0"/>
                          </a:rPr>
                          <m:t>𝑎𝑐𝑡</m:t>
                        </m:r>
                      </m:sub>
                    </m:sSub>
                    <m:r>
                      <a:rPr lang="en-US" altLang="zh-TW" sz="3000" b="1" i="1" smtClean="0">
                        <a:solidFill>
                          <a:schemeClr val="tx1">
                            <a:lumMod val="75000"/>
                          </a:schemeClr>
                        </a:solidFill>
                        <a:latin typeface="Cambria Math" panose="02040503050406030204" pitchFamily="18" charset="0"/>
                      </a:rPr>
                      <m:t>+</m:t>
                    </m:r>
                    <m:r>
                      <a:rPr lang="en-US" altLang="zh-TW" sz="3000" b="1">
                        <a:solidFill>
                          <a:schemeClr val="tx1">
                            <a:lumMod val="75000"/>
                          </a:schemeClr>
                        </a:solidFill>
                        <a:latin typeface="Cambria Math" panose="02040503050406030204" pitchFamily="18" charset="0"/>
                      </a:rPr>
                      <m:t>∆</m:t>
                    </m:r>
                    <m:sSub>
                      <m:sSubPr>
                        <m:ctrlPr>
                          <a:rPr lang="zh-TW" altLang="zh-TW" sz="3000" i="1">
                            <a:solidFill>
                              <a:schemeClr val="tx1">
                                <a:lumMod val="75000"/>
                              </a:schemeClr>
                            </a:solidFill>
                            <a:latin typeface="Cambria Math" panose="02040503050406030204" pitchFamily="18" charset="0"/>
                          </a:rPr>
                        </m:ctrlPr>
                      </m:sSubPr>
                      <m:e>
                        <m:r>
                          <a:rPr lang="en-US" altLang="zh-TW" sz="3000" i="1">
                            <a:solidFill>
                              <a:schemeClr val="tx1">
                                <a:lumMod val="75000"/>
                              </a:schemeClr>
                            </a:solidFill>
                            <a:latin typeface="Cambria Math" panose="02040503050406030204" pitchFamily="18" charset="0"/>
                          </a:rPr>
                          <m:t>𝑆</m:t>
                        </m:r>
                      </m:e>
                      <m:sub>
                        <m:r>
                          <a:rPr lang="en-US" altLang="zh-TW" sz="3000" i="1">
                            <a:solidFill>
                              <a:schemeClr val="tx1">
                                <a:lumMod val="75000"/>
                              </a:schemeClr>
                            </a:solidFill>
                            <a:latin typeface="Cambria Math" panose="02040503050406030204" pitchFamily="18" charset="0"/>
                          </a:rPr>
                          <m:t>𝑟𝑒𝑎𝑐𝑡</m:t>
                        </m:r>
                      </m:sub>
                    </m:sSub>
                  </m:oMath>
                </a14:m>
                <a:endParaRPr lang="zh-TW" altLang="en-US" sz="3000" dirty="0"/>
              </a:p>
            </p:txBody>
          </p:sp>
        </mc:Choice>
        <mc:Fallback xmlns="">
          <p:sp>
            <p:nvSpPr>
              <p:cNvPr id="11" name="Content Placeholder 8">
                <a:extLst>
                  <a:ext uri="{FF2B5EF4-FFF2-40B4-BE49-F238E27FC236}">
                    <a16:creationId xmlns:a16="http://schemas.microsoft.com/office/drawing/2014/main" id="{4AC9CEFC-70C5-4AB0-9E8E-DF4ABFE58453}"/>
                  </a:ext>
                </a:extLst>
              </p:cNvPr>
              <p:cNvSpPr>
                <a:spLocks noGrp="1" noRot="1" noChangeAspect="1" noMove="1" noResize="1" noEditPoints="1" noAdjustHandles="1" noChangeArrowheads="1" noChangeShapeType="1" noTextEdit="1"/>
              </p:cNvSpPr>
              <p:nvPr>
                <p:ph idx="1"/>
              </p:nvPr>
            </p:nvSpPr>
            <p:spPr>
              <a:xfrm>
                <a:off x="457200" y="1752600"/>
                <a:ext cx="8382000" cy="5029200"/>
              </a:xfrm>
              <a:blipFill>
                <a:blip r:embed="rId2"/>
                <a:stretch>
                  <a:fillRect l="-1455" t="-2303" r="-582"/>
                </a:stretch>
              </a:blipFill>
            </p:spPr>
            <p:txBody>
              <a:bodyPr/>
              <a:lstStyle/>
              <a:p>
                <a:r>
                  <a:rPr lang="en-US">
                    <a:noFill/>
                  </a:rPr>
                  <a:t> </a:t>
                </a:r>
              </a:p>
            </p:txBody>
          </p:sp>
        </mc:Fallback>
      </mc:AlternateContent>
      <p:sp>
        <p:nvSpPr>
          <p:cNvPr id="3" name="Title 1">
            <a:extLst>
              <a:ext uri="{FF2B5EF4-FFF2-40B4-BE49-F238E27FC236}">
                <a16:creationId xmlns:a16="http://schemas.microsoft.com/office/drawing/2014/main" id="{EC539242-C5CD-8402-3EF0-12DE682A642D}"/>
              </a:ext>
            </a:extLst>
          </p:cNvPr>
          <p:cNvSpPr txBox="1">
            <a:spLocks/>
          </p:cNvSpPr>
          <p:nvPr/>
        </p:nvSpPr>
        <p:spPr>
          <a:xfrm>
            <a:off x="533400" y="838200"/>
            <a:ext cx="78867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2400" b="1" dirty="0">
                <a:solidFill>
                  <a:srgbClr val="002060"/>
                </a:solidFill>
                <a:latin typeface="Palatino Linotype" panose="02040502050505030304" pitchFamily="18" charset="0"/>
              </a:rPr>
              <a:t>Deriving Thermodynamic Fundamental Equation</a:t>
            </a:r>
            <a:endParaRPr lang="en-US" sz="2400" b="1"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138058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33F21129-AC7B-4039-AD61-79B1064CFD27}"/>
                  </a:ext>
                </a:extLst>
              </p:cNvPr>
              <p:cNvSpPr>
                <a:spLocks noGrp="1"/>
              </p:cNvSpPr>
              <p:nvPr>
                <p:ph idx="1"/>
              </p:nvPr>
            </p:nvSpPr>
            <p:spPr>
              <a:xfrm>
                <a:off x="0" y="2105010"/>
                <a:ext cx="9296400" cy="4524389"/>
              </a:xfrm>
            </p:spPr>
            <p:txBody>
              <a:bodyPr>
                <a:normAutofit fontScale="55000" lnSpcReduction="20000"/>
              </a:bodyPr>
              <a:lstStyle/>
              <a:p>
                <a:pPr marL="0" indent="0">
                  <a:buNone/>
                </a:pPr>
                <a:r>
                  <a:rPr lang="en-IE" altLang="zh-TW" sz="2600" b="1" dirty="0">
                    <a:solidFill>
                      <a:srgbClr val="FF0000"/>
                    </a:solidFill>
                    <a:latin typeface="Palatino Linotype" panose="02040502050505030304" pitchFamily="18" charset="0"/>
                  </a:rPr>
                  <a:t>For</a:t>
                </a:r>
                <a:r>
                  <a:rPr lang="zh-TW" altLang="en-US" sz="2600" b="1" dirty="0">
                    <a:solidFill>
                      <a:srgbClr val="FF0000"/>
                    </a:solidFill>
                    <a:latin typeface="Palatino Linotype" panose="02040502050505030304" pitchFamily="18" charset="0"/>
                  </a:rPr>
                  <a:t> </a:t>
                </a:r>
                <a:r>
                  <a:rPr lang="en-IE" altLang="zh-TW" sz="2600" b="1" dirty="0">
                    <a:solidFill>
                      <a:srgbClr val="FF0000"/>
                    </a:solidFill>
                    <a:latin typeface="Palatino Linotype" panose="02040502050505030304" pitchFamily="18" charset="0"/>
                  </a:rPr>
                  <a:t>a</a:t>
                </a:r>
                <a:r>
                  <a:rPr lang="zh-TW" altLang="en-US" sz="2600" b="1" dirty="0">
                    <a:solidFill>
                      <a:srgbClr val="FF0000"/>
                    </a:solidFill>
                    <a:latin typeface="Palatino Linotype" panose="02040502050505030304" pitchFamily="18" charset="0"/>
                  </a:rPr>
                  <a:t> </a:t>
                </a:r>
                <a:r>
                  <a:rPr lang="en-IE" altLang="zh-TW" sz="2600" b="1" dirty="0">
                    <a:solidFill>
                      <a:srgbClr val="FF0000"/>
                    </a:solidFill>
                    <a:latin typeface="Palatino Linotype" panose="02040502050505030304" pitchFamily="18" charset="0"/>
                  </a:rPr>
                  <a:t>redox</a:t>
                </a:r>
                <a:r>
                  <a:rPr lang="en-US" altLang="zh-TW" sz="2600" b="1" dirty="0">
                    <a:solidFill>
                      <a:srgbClr val="FF0000"/>
                    </a:solidFill>
                    <a:latin typeface="Palatino Linotype" panose="02040502050505030304" pitchFamily="18" charset="0"/>
                  </a:rPr>
                  <a:t> reaction in NaCl solution</a:t>
                </a:r>
              </a:p>
              <a:p>
                <a:pPr marL="55245" indent="0">
                  <a:spcAft>
                    <a:spcPts val="600"/>
                  </a:spcAft>
                  <a:buNone/>
                </a:pPr>
                <a:r>
                  <a:rPr lang="en-US" altLang="zh-TW" sz="2600" i="1" kern="0" dirty="0">
                    <a:latin typeface="AdvP45996F"/>
                    <a:ea typeface="PMingLiU" panose="02020500000000000000" pitchFamily="18" charset="-120"/>
                    <a:cs typeface="AdvP45996F"/>
                  </a:rPr>
                  <a:t>At the anode, the oxidation (loss of electrons) of the metal:</a:t>
                </a:r>
              </a:p>
              <a:p>
                <a:pPr marL="55245" indent="0" algn="ctr">
                  <a:spcAft>
                    <a:spcPts val="600"/>
                  </a:spcAft>
                  <a:buNone/>
                </a:pPr>
                <a14:m>
                  <m:oMath xmlns:m="http://schemas.openxmlformats.org/officeDocument/2006/math">
                    <m:r>
                      <m:rPr>
                        <m:nor/>
                      </m:rPr>
                      <a:rPr lang="en-US" altLang="zh-TW" sz="2600" kern="100">
                        <a:latin typeface="Palatino Linotype" panose="02040502050505030304" pitchFamily="18" charset="0"/>
                        <a:ea typeface="PMingLiU" panose="02020500000000000000" pitchFamily="18" charset="-120"/>
                        <a:cs typeface="Times New Roman" panose="02020603050405020304" pitchFamily="18" charset="0"/>
                      </a:rPr>
                      <m:t>Fe</m:t>
                    </m:r>
                    <m:r>
                      <a:rPr lang="en-US" altLang="zh-TW" sz="26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zh-TW" altLang="zh-TW" sz="2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altLang="zh-TW" sz="2600" kern="100">
                            <a:latin typeface="Palatino Linotype" panose="02040502050505030304" pitchFamily="18" charset="0"/>
                            <a:ea typeface="PMingLiU" panose="02020500000000000000" pitchFamily="18" charset="-120"/>
                            <a:cs typeface="Times New Roman" panose="02020603050405020304" pitchFamily="18" charset="0"/>
                          </a:rPr>
                          <m:t>Fe</m:t>
                        </m:r>
                      </m:e>
                      <m:sup>
                        <m:r>
                          <a:rPr lang="en-US" altLang="zh-TW" sz="2600" i="1" kern="100">
                            <a:latin typeface="Cambria Math" panose="02040503050406030204" pitchFamily="18" charset="0"/>
                            <a:ea typeface="PMingLiU" panose="02020500000000000000" pitchFamily="18" charset="-120"/>
                            <a:cs typeface="Times New Roman" panose="02020603050405020304" pitchFamily="18" charset="0"/>
                          </a:rPr>
                          <m:t>2+</m:t>
                        </m:r>
                      </m:sup>
                    </m:sSup>
                    <m:r>
                      <a:rPr lang="en-US" altLang="zh-TW" sz="2600" i="1" kern="100">
                        <a:latin typeface="Cambria Math" panose="02040503050406030204" pitchFamily="18" charset="0"/>
                        <a:ea typeface="PMingLiU" panose="02020500000000000000" pitchFamily="18" charset="-120"/>
                        <a:cs typeface="Times New Roman" panose="02020603050405020304" pitchFamily="18" charset="0"/>
                      </a:rPr>
                      <m:t>+2</m:t>
                    </m:r>
                    <m:sSup>
                      <m:sSupPr>
                        <m:ctrlPr>
                          <a:rPr lang="zh-TW" altLang="zh-TW" sz="26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2600" i="1" kern="100">
                            <a:latin typeface="Cambria Math" panose="02040503050406030204" pitchFamily="18" charset="0"/>
                            <a:ea typeface="PMingLiU" panose="02020500000000000000" pitchFamily="18" charset="-120"/>
                            <a:cs typeface="Times New Roman" panose="02020603050405020304" pitchFamily="18" charset="0"/>
                          </a:rPr>
                          <m:t>𝑒</m:t>
                        </m:r>
                      </m:e>
                      <m:sup>
                        <m:r>
                          <a:rPr lang="en-US" altLang="zh-TW" sz="2600" i="1" kern="100">
                            <a:latin typeface="Cambria Math" panose="02040503050406030204" pitchFamily="18" charset="0"/>
                            <a:ea typeface="PMingLiU" panose="02020500000000000000" pitchFamily="18" charset="-120"/>
                            <a:cs typeface="Times New Roman" panose="02020603050405020304" pitchFamily="18" charset="0"/>
                          </a:rPr>
                          <m:t>−</m:t>
                        </m:r>
                      </m:sup>
                    </m:sSup>
                  </m:oMath>
                </a14:m>
                <a:r>
                  <a:rPr lang="en-US" altLang="zh-TW" sz="2600" kern="100" dirty="0">
                    <a:latin typeface="Palatino Linotype" panose="02040502050505030304" pitchFamily="18" charset="0"/>
                    <a:ea typeface="PMingLiU" panose="02020500000000000000" pitchFamily="18" charset="-120"/>
                    <a:cs typeface="Times New Roman" panose="02020603050405020304" pitchFamily="18" charset="0"/>
                  </a:rPr>
                  <a:t> </a:t>
                </a:r>
                <a:endParaRPr lang="zh-TW" altLang="zh-TW" sz="2600" kern="100" dirty="0">
                  <a:latin typeface="Calibri" panose="020F0502020204030204" pitchFamily="34" charset="0"/>
                  <a:ea typeface="PMingLiU" panose="02020500000000000000" pitchFamily="18" charset="-120"/>
                  <a:cs typeface="Times New Roman" panose="02020603050405020304" pitchFamily="18" charset="0"/>
                </a:endParaRPr>
              </a:p>
              <a:p>
                <a:pPr marL="55245" indent="0">
                  <a:spcAft>
                    <a:spcPts val="600"/>
                  </a:spcAft>
                  <a:buNone/>
                </a:pPr>
                <a:r>
                  <a:rPr lang="en-US" altLang="zh-TW" sz="2600" i="1" kern="0" dirty="0">
                    <a:latin typeface="AdvP45996F"/>
                    <a:ea typeface="PMingLiU" panose="02020500000000000000" pitchFamily="18" charset="-120"/>
                    <a:cs typeface="AdvP45996F"/>
                  </a:rPr>
                  <a:t>At the cathode, evolution of dissolved oxygen in neutral, or alkaline solution</a:t>
                </a:r>
                <a:endParaRPr lang="zh-TW" altLang="zh-TW" sz="2600" kern="100" dirty="0">
                  <a:latin typeface="Calibri" panose="020F0502020204030204" pitchFamily="34" charset="0"/>
                  <a:ea typeface="PMingLiU" panose="02020500000000000000" pitchFamily="18" charset="-12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sSub>
                        <m:sSubPr>
                          <m:ctrlPr>
                            <a:rPr lang="zh-TW" altLang="zh-TW" sz="2600" i="1" kern="0">
                              <a:latin typeface="Cambria Math" panose="02040503050406030204" pitchFamily="18" charset="0"/>
                              <a:ea typeface="Cambria Math" panose="02040503050406030204" pitchFamily="18" charset="0"/>
                              <a:cs typeface="AdvP45996F"/>
                            </a:rPr>
                          </m:ctrlPr>
                        </m:sSubPr>
                        <m:e>
                          <m:r>
                            <m:rPr>
                              <m:nor/>
                            </m:rPr>
                            <a:rPr lang="en-US" altLang="zh-TW" sz="2600" kern="0">
                              <a:latin typeface="Palatino Linotype" panose="02040502050505030304" pitchFamily="18" charset="0"/>
                              <a:ea typeface="PMingLiU" panose="02020500000000000000" pitchFamily="18" charset="-120"/>
                              <a:cs typeface="AdvP45996F"/>
                            </a:rPr>
                            <m:t>O</m:t>
                          </m:r>
                        </m:e>
                        <m:sub>
                          <m:r>
                            <m:rPr>
                              <m:nor/>
                            </m:rPr>
                            <a:rPr lang="en-US" altLang="zh-TW" sz="2600" kern="0">
                              <a:latin typeface="Palatino Linotype" panose="02040502050505030304" pitchFamily="18" charset="0"/>
                              <a:ea typeface="PMingLiU" panose="02020500000000000000" pitchFamily="18" charset="-120"/>
                              <a:cs typeface="AdvP45996F"/>
                            </a:rPr>
                            <m:t>2</m:t>
                          </m:r>
                        </m:sub>
                      </m:sSub>
                      <m:r>
                        <m:rPr>
                          <m:nor/>
                        </m:rPr>
                        <a:rPr lang="en-US" altLang="zh-TW" sz="2600" kern="0">
                          <a:latin typeface="Palatino Linotype" panose="02040502050505030304" pitchFamily="18" charset="0"/>
                          <a:ea typeface="PMingLiU" panose="02020500000000000000" pitchFamily="18" charset="-120"/>
                          <a:cs typeface="AdvP45996F"/>
                        </a:rPr>
                        <m:t>+</m:t>
                      </m:r>
                      <m:sSub>
                        <m:sSubPr>
                          <m:ctrlPr>
                            <a:rPr lang="zh-TW" altLang="zh-TW" sz="2600" i="1" kern="0">
                              <a:latin typeface="Cambria Math" panose="02040503050406030204" pitchFamily="18" charset="0"/>
                              <a:ea typeface="Cambria Math" panose="02040503050406030204" pitchFamily="18" charset="0"/>
                              <a:cs typeface="AdvP45996F"/>
                            </a:rPr>
                          </m:ctrlPr>
                        </m:sSubPr>
                        <m:e>
                          <m:r>
                            <m:rPr>
                              <m:nor/>
                            </m:rPr>
                            <a:rPr lang="en-US" altLang="zh-TW" sz="2600" kern="0">
                              <a:latin typeface="Cambria Math" panose="02040503050406030204" pitchFamily="18" charset="0"/>
                              <a:ea typeface="PMingLiU" panose="02020500000000000000" pitchFamily="18" charset="-120"/>
                              <a:cs typeface="AdvP45996F"/>
                            </a:rPr>
                            <m:t>2</m:t>
                          </m:r>
                          <m:r>
                            <m:rPr>
                              <m:nor/>
                            </m:rPr>
                            <a:rPr lang="en-US" altLang="zh-TW" sz="2600" kern="0">
                              <a:latin typeface="Palatino Linotype" panose="02040502050505030304" pitchFamily="18" charset="0"/>
                              <a:ea typeface="PMingLiU" panose="02020500000000000000" pitchFamily="18" charset="-120"/>
                              <a:cs typeface="AdvP45996F"/>
                            </a:rPr>
                            <m:t>H</m:t>
                          </m:r>
                        </m:e>
                        <m:sub>
                          <m:r>
                            <m:rPr>
                              <m:nor/>
                            </m:rPr>
                            <a:rPr lang="en-US" altLang="zh-TW" sz="2600" kern="0">
                              <a:latin typeface="Palatino Linotype" panose="02040502050505030304" pitchFamily="18" charset="0"/>
                              <a:ea typeface="PMingLiU" panose="02020500000000000000" pitchFamily="18" charset="-120"/>
                              <a:cs typeface="AdvP45996F"/>
                            </a:rPr>
                            <m:t>2</m:t>
                          </m:r>
                        </m:sub>
                      </m:sSub>
                      <m:r>
                        <m:rPr>
                          <m:nor/>
                        </m:rPr>
                        <a:rPr lang="en-US" altLang="zh-TW" sz="2600" kern="0">
                          <a:latin typeface="Palatino Linotype" panose="02040502050505030304" pitchFamily="18" charset="0"/>
                          <a:ea typeface="PMingLiU" panose="02020500000000000000" pitchFamily="18" charset="-120"/>
                          <a:cs typeface="AdvP45996F"/>
                        </a:rPr>
                        <m:t>O</m:t>
                      </m:r>
                      <m:r>
                        <m:rPr>
                          <m:nor/>
                        </m:rPr>
                        <a:rPr lang="en-US" altLang="zh-TW" sz="2600" kern="0">
                          <a:latin typeface="Palatino Linotype" panose="02040502050505030304" pitchFamily="18" charset="0"/>
                          <a:ea typeface="PMingLiU" panose="02020500000000000000" pitchFamily="18" charset="-120"/>
                          <a:cs typeface="AdvP45996F"/>
                        </a:rPr>
                        <m:t>+4</m:t>
                      </m:r>
                      <m:sSup>
                        <m:sSupPr>
                          <m:ctrlPr>
                            <a:rPr lang="zh-TW" altLang="zh-TW" sz="2600" i="1" kern="0">
                              <a:latin typeface="Cambria Math" panose="02040503050406030204" pitchFamily="18" charset="0"/>
                              <a:ea typeface="Cambria Math" panose="02040503050406030204" pitchFamily="18" charset="0"/>
                              <a:cs typeface="AdvP45996F"/>
                            </a:rPr>
                          </m:ctrlPr>
                        </m:sSupPr>
                        <m:e>
                          <m:r>
                            <m:rPr>
                              <m:nor/>
                            </m:rPr>
                            <a:rPr lang="en-US" altLang="zh-TW" sz="2600" kern="0">
                              <a:latin typeface="Palatino Linotype" panose="02040502050505030304" pitchFamily="18" charset="0"/>
                              <a:ea typeface="PMingLiU" panose="02020500000000000000" pitchFamily="18" charset="-120"/>
                              <a:cs typeface="AdvP45996F"/>
                            </a:rPr>
                            <m:t>e</m:t>
                          </m:r>
                        </m:e>
                        <m:sup>
                          <m:r>
                            <m:rPr>
                              <m:nor/>
                            </m:rPr>
                            <a:rPr lang="en-US" altLang="zh-TW" sz="2600" i="1" kern="0">
                              <a:latin typeface="Palatino Linotype" panose="02040502050505030304" pitchFamily="18" charset="0"/>
                              <a:ea typeface="PMingLiU" panose="02020500000000000000" pitchFamily="18" charset="-120"/>
                              <a:cs typeface="AdvP45996F"/>
                            </a:rPr>
                            <m:t>−</m:t>
                          </m:r>
                        </m:sup>
                      </m:sSup>
                      <m:r>
                        <a:rPr lang="en-US" altLang="zh-TW" sz="2600" i="1">
                          <a:latin typeface="Cambria Math" panose="02040503050406030204" pitchFamily="18" charset="0"/>
                          <a:ea typeface="Cambria Math" panose="02040503050406030204" pitchFamily="18" charset="0"/>
                          <a:cs typeface="Times New Roman" panose="02020603050405020304" pitchFamily="18" charset="0"/>
                        </a:rPr>
                        <m:t>↔</m:t>
                      </m:r>
                      <m:r>
                        <m:rPr>
                          <m:nor/>
                        </m:rPr>
                        <a:rPr lang="en-US" altLang="zh-TW" sz="2600" kern="0">
                          <a:latin typeface="Palatino Linotype" panose="02040502050505030304" pitchFamily="18" charset="0"/>
                          <a:ea typeface="PMingLiU" panose="02020500000000000000" pitchFamily="18" charset="-120"/>
                          <a:cs typeface="AdvP45996F"/>
                        </a:rPr>
                        <m:t>4</m:t>
                      </m:r>
                      <m:sSup>
                        <m:sSupPr>
                          <m:ctrlPr>
                            <a:rPr lang="zh-TW" altLang="zh-TW" sz="2600" i="1" kern="0">
                              <a:latin typeface="Cambria Math" panose="02040503050406030204" pitchFamily="18" charset="0"/>
                              <a:ea typeface="Cambria Math" panose="02040503050406030204" pitchFamily="18" charset="0"/>
                              <a:cs typeface="AdvP45996F"/>
                            </a:rPr>
                          </m:ctrlPr>
                        </m:sSupPr>
                        <m:e>
                          <m:r>
                            <m:rPr>
                              <m:nor/>
                            </m:rPr>
                            <a:rPr lang="en-US" altLang="zh-TW" sz="2600" kern="0">
                              <a:latin typeface="Palatino Linotype" panose="02040502050505030304" pitchFamily="18" charset="0"/>
                              <a:ea typeface="PMingLiU" panose="02020500000000000000" pitchFamily="18" charset="-120"/>
                              <a:cs typeface="AdvP45996F"/>
                            </a:rPr>
                            <m:t>OH</m:t>
                          </m:r>
                        </m:e>
                        <m:sup>
                          <m:r>
                            <m:rPr>
                              <m:nor/>
                            </m:rPr>
                            <a:rPr lang="en-US" altLang="zh-TW" sz="2600" i="1" kern="0">
                              <a:latin typeface="Palatino Linotype" panose="02040502050505030304" pitchFamily="18" charset="0"/>
                              <a:ea typeface="PMingLiU" panose="02020500000000000000" pitchFamily="18" charset="-120"/>
                              <a:cs typeface="AdvP45996F"/>
                            </a:rPr>
                            <m:t>−</m:t>
                          </m:r>
                        </m:sup>
                      </m:sSup>
                    </m:oMath>
                  </m:oMathPara>
                </a14:m>
                <a:endParaRPr lang="en-IE" altLang="zh-TW" sz="2600" b="1" dirty="0">
                  <a:solidFill>
                    <a:schemeClr val="tx2"/>
                  </a:solidFill>
                  <a:latin typeface="Palatino Linotype" panose="020405020505050303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TW" sz="3600" b="1" i="1">
                          <a:solidFill>
                            <a:srgbClr val="C00000"/>
                          </a:solidFill>
                          <a:latin typeface="Cambria Math" panose="02040503050406030204" pitchFamily="18" charset="0"/>
                        </a:rPr>
                        <m:t>∆</m:t>
                      </m:r>
                      <m:sSub>
                        <m:sSubPr>
                          <m:ctrlPr>
                            <a:rPr lang="zh-TW" altLang="zh-TW" sz="3600" b="1" i="1">
                              <a:solidFill>
                                <a:srgbClr val="C00000"/>
                              </a:solidFill>
                              <a:latin typeface="Cambria Math" panose="02040503050406030204" pitchFamily="18" charset="0"/>
                            </a:rPr>
                          </m:ctrlPr>
                        </m:sSubPr>
                        <m:e>
                          <m:r>
                            <a:rPr lang="en-US" altLang="zh-TW" sz="3600" b="1" i="1">
                              <a:solidFill>
                                <a:srgbClr val="C00000"/>
                              </a:solidFill>
                              <a:latin typeface="Cambria Math" panose="02040503050406030204" pitchFamily="18" charset="0"/>
                            </a:rPr>
                            <m:t>𝑆</m:t>
                          </m:r>
                        </m:e>
                        <m:sub>
                          <m:r>
                            <a:rPr lang="en-US" altLang="zh-TW" sz="3600" b="1" i="1">
                              <a:solidFill>
                                <a:srgbClr val="C00000"/>
                              </a:solidFill>
                              <a:latin typeface="Cambria Math" panose="02040503050406030204" pitchFamily="18" charset="0"/>
                            </a:rPr>
                            <m:t>𝑎𝑐𝑡</m:t>
                          </m:r>
                        </m:sub>
                      </m:sSub>
                      <m:r>
                        <a:rPr lang="en-US" altLang="zh-TW" sz="3600" b="1" i="1">
                          <a:solidFill>
                            <a:srgbClr val="C00000"/>
                          </a:solidFill>
                          <a:latin typeface="Cambria Math" panose="02040503050406030204" pitchFamily="18" charset="0"/>
                        </a:rPr>
                        <m:t>=</m:t>
                      </m:r>
                      <m:nary>
                        <m:naryPr>
                          <m:limLoc m:val="undOvr"/>
                          <m:subHide m:val="on"/>
                          <m:supHide m:val="on"/>
                          <m:ctrlPr>
                            <a:rPr lang="en-US" altLang="zh-TW" sz="3600" b="1" i="1">
                              <a:solidFill>
                                <a:srgbClr val="C00000"/>
                              </a:solidFill>
                              <a:latin typeface="Cambria Math" panose="02040503050406030204" pitchFamily="18" charset="0"/>
                            </a:rPr>
                          </m:ctrlPr>
                        </m:naryPr>
                        <m:sub/>
                        <m:sup/>
                        <m:e>
                          <m:f>
                            <m:fPr>
                              <m:ctrlPr>
                                <a:rPr lang="zh-TW" altLang="zh-TW" sz="3600" b="1" i="1">
                                  <a:solidFill>
                                    <a:srgbClr val="C00000"/>
                                  </a:solidFill>
                                  <a:latin typeface="Cambria Math" panose="02040503050406030204" pitchFamily="18" charset="0"/>
                                </a:rPr>
                              </m:ctrlPr>
                            </m:fPr>
                            <m:num>
                              <m:r>
                                <a:rPr lang="en-US" altLang="zh-TW" sz="3600" b="1" i="1">
                                  <a:solidFill>
                                    <a:srgbClr val="C00000"/>
                                  </a:solidFill>
                                  <a:latin typeface="Cambria Math" panose="02040503050406030204" pitchFamily="18" charset="0"/>
                                </a:rPr>
                                <m:t>1</m:t>
                              </m:r>
                            </m:num>
                            <m:den>
                              <m:r>
                                <a:rPr lang="en-US" altLang="zh-TW" sz="3600" b="1" i="1">
                                  <a:solidFill>
                                    <a:srgbClr val="C00000"/>
                                  </a:solidFill>
                                  <a:latin typeface="Cambria Math" panose="02040503050406030204" pitchFamily="18" charset="0"/>
                                </a:rPr>
                                <m:t>𝑇</m:t>
                              </m:r>
                            </m:den>
                          </m:f>
                          <m:d>
                            <m:dPr>
                              <m:ctrlPr>
                                <a:rPr lang="en-US" altLang="zh-TW" sz="3600" b="1" i="1">
                                  <a:solidFill>
                                    <a:srgbClr val="C00000"/>
                                  </a:solidFill>
                                  <a:latin typeface="Cambria Math" panose="02040503050406030204" pitchFamily="18" charset="0"/>
                                </a:rPr>
                              </m:ctrlPr>
                            </m:dPr>
                            <m:e>
                              <m:sSub>
                                <m:sSubPr>
                                  <m:ctrlPr>
                                    <a:rPr lang="zh-TW" altLang="zh-TW" sz="3600" b="1" i="1">
                                      <a:solidFill>
                                        <a:srgbClr val="C00000"/>
                                      </a:solidFill>
                                      <a:latin typeface="Cambria Math" panose="02040503050406030204" pitchFamily="18" charset="0"/>
                                    </a:rPr>
                                  </m:ctrlPr>
                                </m:sSubPr>
                                <m:e>
                                  <m:r>
                                    <a:rPr lang="en-US" altLang="zh-TW" sz="3600" b="1" i="1">
                                      <a:solidFill>
                                        <a:srgbClr val="C00000"/>
                                      </a:solidFill>
                                      <a:latin typeface="Cambria Math" panose="02040503050406030204" pitchFamily="18" charset="0"/>
                                    </a:rPr>
                                    <m:t>𝐽</m:t>
                                  </m:r>
                                </m:e>
                                <m:sub>
                                  <m:r>
                                    <a:rPr lang="en-US" altLang="zh-TW" sz="3600" b="1" i="1">
                                      <a:solidFill>
                                        <a:srgbClr val="C00000"/>
                                      </a:solidFill>
                                      <a:latin typeface="Cambria Math" panose="02040503050406030204" pitchFamily="18" charset="0"/>
                                    </a:rPr>
                                    <m:t>𝑀</m:t>
                                  </m:r>
                                  <m:r>
                                    <a:rPr lang="en-US" altLang="zh-TW" sz="3600" b="1" i="1">
                                      <a:solidFill>
                                        <a:srgbClr val="C00000"/>
                                      </a:solidFill>
                                      <a:latin typeface="Cambria Math" panose="02040503050406030204" pitchFamily="18" charset="0"/>
                                    </a:rPr>
                                    <m:t>,</m:t>
                                  </m:r>
                                  <m:r>
                                    <a:rPr lang="en-US" altLang="zh-TW" sz="3600" b="1" i="1">
                                      <a:solidFill>
                                        <a:srgbClr val="C00000"/>
                                      </a:solidFill>
                                      <a:latin typeface="Cambria Math" panose="02040503050406030204" pitchFamily="18" charset="0"/>
                                    </a:rPr>
                                    <m:t>𝑎</m:t>
                                  </m:r>
                                </m:sub>
                              </m:sSub>
                              <m:sSub>
                                <m:sSubPr>
                                  <m:ctrlPr>
                                    <a:rPr lang="zh-TW" altLang="zh-TW" sz="3600" b="1" i="1">
                                      <a:solidFill>
                                        <a:srgbClr val="C00000"/>
                                      </a:solidFill>
                                      <a:latin typeface="Cambria Math" panose="02040503050406030204" pitchFamily="18" charset="0"/>
                                    </a:rPr>
                                  </m:ctrlPr>
                                </m:sSubPr>
                                <m:e>
                                  <m:r>
                                    <a:rPr lang="en-US" altLang="zh-TW" sz="3600" b="1" i="1">
                                      <a:solidFill>
                                        <a:srgbClr val="C00000"/>
                                      </a:solidFill>
                                      <a:latin typeface="Cambria Math" panose="02040503050406030204" pitchFamily="18" charset="0"/>
                                    </a:rPr>
                                    <m:t>𝛼</m:t>
                                  </m:r>
                                </m:e>
                                <m:sub>
                                  <m:r>
                                    <a:rPr lang="en-US" altLang="zh-TW" sz="3600" b="1" i="1">
                                      <a:solidFill>
                                        <a:srgbClr val="C00000"/>
                                      </a:solidFill>
                                      <a:latin typeface="Cambria Math" panose="02040503050406030204" pitchFamily="18" charset="0"/>
                                    </a:rPr>
                                    <m:t>𝑀</m:t>
                                  </m:r>
                                  <m:r>
                                    <a:rPr lang="en-IE" altLang="zh-TW" sz="3600" b="1" i="1">
                                      <a:solidFill>
                                        <a:srgbClr val="C00000"/>
                                      </a:solidFill>
                                      <a:latin typeface="Cambria Math" panose="02040503050406030204" pitchFamily="18" charset="0"/>
                                    </a:rPr>
                                    <m:t>,</m:t>
                                  </m:r>
                                  <m:r>
                                    <a:rPr lang="en-IE" altLang="zh-TW" sz="3600" b="1" i="1">
                                      <a:solidFill>
                                        <a:srgbClr val="C00000"/>
                                      </a:solidFill>
                                      <a:latin typeface="Cambria Math" panose="02040503050406030204" pitchFamily="18" charset="0"/>
                                    </a:rPr>
                                    <m:t>𝑎</m:t>
                                  </m:r>
                                </m:sub>
                              </m:sSub>
                              <m:sSub>
                                <m:sSubPr>
                                  <m:ctrlPr>
                                    <a:rPr lang="zh-TW" altLang="zh-TW" sz="3600" b="1" i="1">
                                      <a:solidFill>
                                        <a:srgbClr val="C00000"/>
                                      </a:solidFill>
                                      <a:latin typeface="Cambria Math" panose="02040503050406030204" pitchFamily="18" charset="0"/>
                                    </a:rPr>
                                  </m:ctrlPr>
                                </m:sSubPr>
                                <m:e>
                                  <m:acc>
                                    <m:accPr>
                                      <m:chr m:val="̃"/>
                                      <m:ctrlPr>
                                        <a:rPr lang="zh-TW" altLang="zh-TW" sz="3600" b="1" i="1">
                                          <a:solidFill>
                                            <a:srgbClr val="C00000"/>
                                          </a:solidFill>
                                          <a:latin typeface="Cambria Math" panose="02040503050406030204" pitchFamily="18" charset="0"/>
                                        </a:rPr>
                                      </m:ctrlPr>
                                    </m:accPr>
                                    <m:e>
                                      <m:r>
                                        <a:rPr lang="en-US" altLang="zh-TW" sz="3600" b="1" i="1">
                                          <a:solidFill>
                                            <a:srgbClr val="C00000"/>
                                          </a:solidFill>
                                          <a:latin typeface="Cambria Math" panose="02040503050406030204" pitchFamily="18" charset="0"/>
                                        </a:rPr>
                                        <m:t>𝐴</m:t>
                                      </m:r>
                                    </m:e>
                                  </m:acc>
                                </m:e>
                                <m:sub>
                                  <m:r>
                                    <a:rPr lang="en-US" altLang="zh-TW" sz="3600" b="1" i="1">
                                      <a:solidFill>
                                        <a:srgbClr val="C00000"/>
                                      </a:solidFill>
                                      <a:latin typeface="Cambria Math" panose="02040503050406030204" pitchFamily="18" charset="0"/>
                                    </a:rPr>
                                    <m:t>𝑀</m:t>
                                  </m:r>
                                </m:sub>
                              </m:sSub>
                              <m:r>
                                <a:rPr lang="en-IE" altLang="zh-TW" sz="3600" b="1" i="1">
                                  <a:solidFill>
                                    <a:srgbClr val="C00000"/>
                                  </a:solidFill>
                                  <a:latin typeface="Cambria Math" panose="02040503050406030204" pitchFamily="18" charset="0"/>
                                </a:rPr>
                                <m:t>+</m:t>
                              </m:r>
                              <m:sSub>
                                <m:sSubPr>
                                  <m:ctrlPr>
                                    <a:rPr lang="zh-TW" altLang="zh-TW" sz="3600" b="1" i="1">
                                      <a:solidFill>
                                        <a:srgbClr val="C00000"/>
                                      </a:solidFill>
                                      <a:latin typeface="Cambria Math" panose="02040503050406030204" pitchFamily="18" charset="0"/>
                                    </a:rPr>
                                  </m:ctrlPr>
                                </m:sSubPr>
                                <m:e>
                                  <m:r>
                                    <a:rPr lang="en-US" altLang="zh-TW" sz="3600" b="1" i="1">
                                      <a:solidFill>
                                        <a:srgbClr val="C00000"/>
                                      </a:solidFill>
                                      <a:latin typeface="Cambria Math" panose="02040503050406030204" pitchFamily="18" charset="0"/>
                                    </a:rPr>
                                    <m:t>𝐽</m:t>
                                  </m:r>
                                </m:e>
                                <m:sub>
                                  <m:r>
                                    <a:rPr lang="en-US" altLang="zh-TW" sz="3600" b="1" i="1">
                                      <a:solidFill>
                                        <a:srgbClr val="C00000"/>
                                      </a:solidFill>
                                      <a:latin typeface="Cambria Math" panose="02040503050406030204" pitchFamily="18" charset="0"/>
                                    </a:rPr>
                                    <m:t>𝑀</m:t>
                                  </m:r>
                                  <m:r>
                                    <a:rPr lang="en-US" altLang="zh-TW" sz="3600" b="1" i="1">
                                      <a:solidFill>
                                        <a:srgbClr val="C00000"/>
                                      </a:solidFill>
                                      <a:latin typeface="Cambria Math" panose="02040503050406030204" pitchFamily="18" charset="0"/>
                                    </a:rPr>
                                    <m:t>,</m:t>
                                  </m:r>
                                  <m:r>
                                    <a:rPr lang="en-US" altLang="zh-TW" sz="3600" b="1" i="1">
                                      <a:solidFill>
                                        <a:srgbClr val="C00000"/>
                                      </a:solidFill>
                                      <a:latin typeface="Cambria Math" panose="02040503050406030204" pitchFamily="18" charset="0"/>
                                    </a:rPr>
                                    <m:t>𝑐</m:t>
                                  </m:r>
                                </m:sub>
                              </m:sSub>
                              <m:sSub>
                                <m:sSubPr>
                                  <m:ctrlPr>
                                    <a:rPr lang="zh-TW" altLang="zh-TW" sz="3600" b="1" i="1">
                                      <a:solidFill>
                                        <a:srgbClr val="C00000"/>
                                      </a:solidFill>
                                      <a:latin typeface="Cambria Math" panose="02040503050406030204" pitchFamily="18" charset="0"/>
                                    </a:rPr>
                                  </m:ctrlPr>
                                </m:sSubPr>
                                <m:e>
                                  <m:r>
                                    <a:rPr lang="en-US" altLang="zh-TW" sz="3600" b="1" i="1">
                                      <a:solidFill>
                                        <a:srgbClr val="C00000"/>
                                      </a:solidFill>
                                      <a:latin typeface="Cambria Math" panose="02040503050406030204" pitchFamily="18" charset="0"/>
                                    </a:rPr>
                                    <m:t>𝛼</m:t>
                                  </m:r>
                                </m:e>
                                <m:sub>
                                  <m:r>
                                    <a:rPr lang="en-US" altLang="zh-TW" sz="3600" b="1" i="1">
                                      <a:solidFill>
                                        <a:srgbClr val="C00000"/>
                                      </a:solidFill>
                                      <a:latin typeface="Cambria Math" panose="02040503050406030204" pitchFamily="18" charset="0"/>
                                    </a:rPr>
                                    <m:t>𝑀</m:t>
                                  </m:r>
                                  <m:r>
                                    <a:rPr lang="en-IE" altLang="zh-TW" sz="3600" b="1" i="1">
                                      <a:solidFill>
                                        <a:srgbClr val="C00000"/>
                                      </a:solidFill>
                                      <a:latin typeface="Cambria Math" panose="02040503050406030204" pitchFamily="18" charset="0"/>
                                    </a:rPr>
                                    <m:t>,</m:t>
                                  </m:r>
                                  <m:r>
                                    <a:rPr lang="en-IE" altLang="zh-TW" sz="3600" b="1" i="1">
                                      <a:solidFill>
                                        <a:srgbClr val="C00000"/>
                                      </a:solidFill>
                                      <a:latin typeface="Cambria Math" panose="02040503050406030204" pitchFamily="18" charset="0"/>
                                    </a:rPr>
                                    <m:t>𝑐</m:t>
                                  </m:r>
                                </m:sub>
                              </m:sSub>
                              <m:sSub>
                                <m:sSubPr>
                                  <m:ctrlPr>
                                    <a:rPr lang="zh-TW" altLang="zh-TW" sz="3600" b="1" i="1">
                                      <a:solidFill>
                                        <a:srgbClr val="C00000"/>
                                      </a:solidFill>
                                      <a:latin typeface="Cambria Math" panose="02040503050406030204" pitchFamily="18" charset="0"/>
                                    </a:rPr>
                                  </m:ctrlPr>
                                </m:sSubPr>
                                <m:e>
                                  <m:acc>
                                    <m:accPr>
                                      <m:chr m:val="̃"/>
                                      <m:ctrlPr>
                                        <a:rPr lang="zh-TW" altLang="zh-TW" sz="3600" b="1" i="1">
                                          <a:solidFill>
                                            <a:srgbClr val="C00000"/>
                                          </a:solidFill>
                                          <a:latin typeface="Cambria Math" panose="02040503050406030204" pitchFamily="18" charset="0"/>
                                        </a:rPr>
                                      </m:ctrlPr>
                                    </m:accPr>
                                    <m:e>
                                      <m:r>
                                        <a:rPr lang="en-US" altLang="zh-TW" sz="3600" b="1" i="1">
                                          <a:solidFill>
                                            <a:srgbClr val="C00000"/>
                                          </a:solidFill>
                                          <a:latin typeface="Cambria Math" panose="02040503050406030204" pitchFamily="18" charset="0"/>
                                        </a:rPr>
                                        <m:t>𝐴</m:t>
                                      </m:r>
                                    </m:e>
                                  </m:acc>
                                </m:e>
                                <m:sub>
                                  <m:r>
                                    <a:rPr lang="en-US" altLang="zh-TW" sz="3600" b="1" i="1">
                                      <a:solidFill>
                                        <a:srgbClr val="C00000"/>
                                      </a:solidFill>
                                      <a:latin typeface="Cambria Math" panose="02040503050406030204" pitchFamily="18" charset="0"/>
                                    </a:rPr>
                                    <m:t>𝑀</m:t>
                                  </m:r>
                                </m:sub>
                              </m:sSub>
                              <m:r>
                                <a:rPr lang="en-US" altLang="zh-TW" sz="3600" b="1" i="1">
                                  <a:solidFill>
                                    <a:srgbClr val="C00000"/>
                                  </a:solidFill>
                                  <a:latin typeface="Cambria Math" panose="02040503050406030204" pitchFamily="18" charset="0"/>
                                </a:rPr>
                                <m:t>+</m:t>
                              </m:r>
                              <m:sSub>
                                <m:sSubPr>
                                  <m:ctrlPr>
                                    <a:rPr lang="zh-TW" altLang="zh-TW" sz="3600" b="1" i="1">
                                      <a:solidFill>
                                        <a:srgbClr val="C00000"/>
                                      </a:solidFill>
                                      <a:latin typeface="Cambria Math" panose="02040503050406030204" pitchFamily="18" charset="0"/>
                                    </a:rPr>
                                  </m:ctrlPr>
                                </m:sSubPr>
                                <m:e>
                                  <m:r>
                                    <a:rPr lang="en-US" altLang="zh-TW" sz="3600" b="1" i="1">
                                      <a:solidFill>
                                        <a:srgbClr val="C00000"/>
                                      </a:solidFill>
                                      <a:latin typeface="Cambria Math" panose="02040503050406030204" pitchFamily="18" charset="0"/>
                                    </a:rPr>
                                    <m:t>𝐽</m:t>
                                  </m:r>
                                </m:e>
                                <m:sub>
                                  <m:r>
                                    <a:rPr lang="en-US" altLang="zh-TW" sz="3600" b="1" i="1">
                                      <a:solidFill>
                                        <a:srgbClr val="C00000"/>
                                      </a:solidFill>
                                      <a:latin typeface="Cambria Math" panose="02040503050406030204" pitchFamily="18" charset="0"/>
                                    </a:rPr>
                                    <m:t>𝑂</m:t>
                                  </m:r>
                                  <m:r>
                                    <a:rPr lang="en-US" altLang="zh-TW" sz="3600" b="1" i="1">
                                      <a:solidFill>
                                        <a:srgbClr val="C00000"/>
                                      </a:solidFill>
                                      <a:latin typeface="Cambria Math" panose="02040503050406030204" pitchFamily="18" charset="0"/>
                                    </a:rPr>
                                    <m:t>,</m:t>
                                  </m:r>
                                  <m:r>
                                    <a:rPr lang="en-US" altLang="zh-TW" sz="3600" b="1" i="1">
                                      <a:solidFill>
                                        <a:srgbClr val="C00000"/>
                                      </a:solidFill>
                                      <a:latin typeface="Cambria Math" panose="02040503050406030204" pitchFamily="18" charset="0"/>
                                    </a:rPr>
                                    <m:t>𝑎</m:t>
                                  </m:r>
                                </m:sub>
                              </m:sSub>
                              <m:sSub>
                                <m:sSubPr>
                                  <m:ctrlPr>
                                    <a:rPr lang="zh-TW" altLang="zh-TW" sz="3600" b="1" i="1">
                                      <a:solidFill>
                                        <a:srgbClr val="C00000"/>
                                      </a:solidFill>
                                      <a:latin typeface="Cambria Math" panose="02040503050406030204" pitchFamily="18" charset="0"/>
                                    </a:rPr>
                                  </m:ctrlPr>
                                </m:sSubPr>
                                <m:e>
                                  <m:r>
                                    <a:rPr lang="en-US" altLang="zh-TW" sz="3600" b="1" i="1">
                                      <a:solidFill>
                                        <a:srgbClr val="C00000"/>
                                      </a:solidFill>
                                      <a:latin typeface="Cambria Math" panose="02040503050406030204" pitchFamily="18" charset="0"/>
                                    </a:rPr>
                                    <m:t>𝛼</m:t>
                                  </m:r>
                                </m:e>
                                <m:sub>
                                  <m:r>
                                    <a:rPr lang="en-US" altLang="zh-TW" sz="3600" b="1" i="1">
                                      <a:solidFill>
                                        <a:srgbClr val="C00000"/>
                                      </a:solidFill>
                                      <a:latin typeface="Cambria Math" panose="02040503050406030204" pitchFamily="18" charset="0"/>
                                    </a:rPr>
                                    <m:t>𝑂</m:t>
                                  </m:r>
                                  <m:r>
                                    <a:rPr lang="en-IE" altLang="zh-TW" sz="3600" b="1" i="1">
                                      <a:solidFill>
                                        <a:srgbClr val="C00000"/>
                                      </a:solidFill>
                                      <a:latin typeface="Cambria Math" panose="02040503050406030204" pitchFamily="18" charset="0"/>
                                    </a:rPr>
                                    <m:t>,</m:t>
                                  </m:r>
                                  <m:r>
                                    <a:rPr lang="en-IE" altLang="zh-TW" sz="3600" b="1" i="1">
                                      <a:solidFill>
                                        <a:srgbClr val="C00000"/>
                                      </a:solidFill>
                                      <a:latin typeface="Cambria Math" panose="02040503050406030204" pitchFamily="18" charset="0"/>
                                    </a:rPr>
                                    <m:t>𝑎</m:t>
                                  </m:r>
                                </m:sub>
                              </m:sSub>
                              <m:sSub>
                                <m:sSubPr>
                                  <m:ctrlPr>
                                    <a:rPr lang="zh-TW" altLang="zh-TW" sz="3600" b="1" i="1">
                                      <a:solidFill>
                                        <a:srgbClr val="C00000"/>
                                      </a:solidFill>
                                      <a:latin typeface="Cambria Math" panose="02040503050406030204" pitchFamily="18" charset="0"/>
                                    </a:rPr>
                                  </m:ctrlPr>
                                </m:sSubPr>
                                <m:e>
                                  <m:acc>
                                    <m:accPr>
                                      <m:chr m:val="̃"/>
                                      <m:ctrlPr>
                                        <a:rPr lang="zh-TW" altLang="zh-TW" sz="3600" b="1" i="1">
                                          <a:solidFill>
                                            <a:srgbClr val="C00000"/>
                                          </a:solidFill>
                                          <a:latin typeface="Cambria Math" panose="02040503050406030204" pitchFamily="18" charset="0"/>
                                        </a:rPr>
                                      </m:ctrlPr>
                                    </m:accPr>
                                    <m:e>
                                      <m:r>
                                        <a:rPr lang="en-US" altLang="zh-TW" sz="3600" b="1" i="1">
                                          <a:solidFill>
                                            <a:srgbClr val="C00000"/>
                                          </a:solidFill>
                                          <a:latin typeface="Cambria Math" panose="02040503050406030204" pitchFamily="18" charset="0"/>
                                        </a:rPr>
                                        <m:t>𝐴</m:t>
                                      </m:r>
                                    </m:e>
                                  </m:acc>
                                </m:e>
                                <m:sub>
                                  <m:r>
                                    <a:rPr lang="en-US" altLang="zh-TW" sz="3600" b="1" i="1">
                                      <a:solidFill>
                                        <a:srgbClr val="C00000"/>
                                      </a:solidFill>
                                      <a:latin typeface="Cambria Math" panose="02040503050406030204" pitchFamily="18" charset="0"/>
                                    </a:rPr>
                                    <m:t>𝑂</m:t>
                                  </m:r>
                                </m:sub>
                              </m:sSub>
                              <m:r>
                                <a:rPr lang="en-IE" altLang="zh-TW" sz="3600" b="1" i="1">
                                  <a:solidFill>
                                    <a:srgbClr val="C00000"/>
                                  </a:solidFill>
                                  <a:latin typeface="Cambria Math" panose="02040503050406030204" pitchFamily="18" charset="0"/>
                                </a:rPr>
                                <m:t>+</m:t>
                              </m:r>
                              <m:sSub>
                                <m:sSubPr>
                                  <m:ctrlPr>
                                    <a:rPr lang="zh-TW" altLang="zh-TW" sz="3600" b="1" i="1">
                                      <a:solidFill>
                                        <a:srgbClr val="C00000"/>
                                      </a:solidFill>
                                      <a:latin typeface="Cambria Math" panose="02040503050406030204" pitchFamily="18" charset="0"/>
                                    </a:rPr>
                                  </m:ctrlPr>
                                </m:sSubPr>
                                <m:e>
                                  <m:r>
                                    <a:rPr lang="en-US" altLang="zh-TW" sz="3600" b="1" i="1">
                                      <a:solidFill>
                                        <a:srgbClr val="C00000"/>
                                      </a:solidFill>
                                      <a:latin typeface="Cambria Math" panose="02040503050406030204" pitchFamily="18" charset="0"/>
                                    </a:rPr>
                                    <m:t>𝐽</m:t>
                                  </m:r>
                                </m:e>
                                <m:sub>
                                  <m:r>
                                    <a:rPr lang="en-US" altLang="zh-TW" sz="3600" b="1" i="1">
                                      <a:solidFill>
                                        <a:srgbClr val="C00000"/>
                                      </a:solidFill>
                                      <a:latin typeface="Cambria Math" panose="02040503050406030204" pitchFamily="18" charset="0"/>
                                    </a:rPr>
                                    <m:t>𝑂</m:t>
                                  </m:r>
                                  <m:r>
                                    <a:rPr lang="en-US" altLang="zh-TW" sz="3600" b="1" i="1">
                                      <a:solidFill>
                                        <a:srgbClr val="C00000"/>
                                      </a:solidFill>
                                      <a:latin typeface="Cambria Math" panose="02040503050406030204" pitchFamily="18" charset="0"/>
                                    </a:rPr>
                                    <m:t>,</m:t>
                                  </m:r>
                                  <m:r>
                                    <a:rPr lang="en-US" altLang="zh-TW" sz="3600" b="1" i="1">
                                      <a:solidFill>
                                        <a:srgbClr val="C00000"/>
                                      </a:solidFill>
                                      <a:latin typeface="Cambria Math" panose="02040503050406030204" pitchFamily="18" charset="0"/>
                                    </a:rPr>
                                    <m:t>𝑐</m:t>
                                  </m:r>
                                </m:sub>
                              </m:sSub>
                              <m:sSub>
                                <m:sSubPr>
                                  <m:ctrlPr>
                                    <a:rPr lang="zh-TW" altLang="zh-TW" sz="3600" b="1" i="1">
                                      <a:solidFill>
                                        <a:srgbClr val="C00000"/>
                                      </a:solidFill>
                                      <a:latin typeface="Cambria Math" panose="02040503050406030204" pitchFamily="18" charset="0"/>
                                    </a:rPr>
                                  </m:ctrlPr>
                                </m:sSubPr>
                                <m:e>
                                  <m:r>
                                    <a:rPr lang="en-US" altLang="zh-TW" sz="3600" b="1" i="1">
                                      <a:solidFill>
                                        <a:srgbClr val="C00000"/>
                                      </a:solidFill>
                                      <a:latin typeface="Cambria Math" panose="02040503050406030204" pitchFamily="18" charset="0"/>
                                    </a:rPr>
                                    <m:t>𝛼</m:t>
                                  </m:r>
                                </m:e>
                                <m:sub>
                                  <m:r>
                                    <a:rPr lang="en-US" altLang="zh-TW" sz="3600" b="1" i="1">
                                      <a:solidFill>
                                        <a:srgbClr val="C00000"/>
                                      </a:solidFill>
                                      <a:latin typeface="Cambria Math" panose="02040503050406030204" pitchFamily="18" charset="0"/>
                                    </a:rPr>
                                    <m:t>𝑂</m:t>
                                  </m:r>
                                  <m:r>
                                    <a:rPr lang="en-IE" altLang="zh-TW" sz="3600" b="1" i="1">
                                      <a:solidFill>
                                        <a:srgbClr val="C00000"/>
                                      </a:solidFill>
                                      <a:latin typeface="Cambria Math" panose="02040503050406030204" pitchFamily="18" charset="0"/>
                                    </a:rPr>
                                    <m:t>,</m:t>
                                  </m:r>
                                  <m:r>
                                    <a:rPr lang="en-IE" altLang="zh-TW" sz="3600" b="1" i="1">
                                      <a:solidFill>
                                        <a:srgbClr val="C00000"/>
                                      </a:solidFill>
                                      <a:latin typeface="Cambria Math" panose="02040503050406030204" pitchFamily="18" charset="0"/>
                                    </a:rPr>
                                    <m:t>𝑐</m:t>
                                  </m:r>
                                </m:sub>
                              </m:sSub>
                              <m:sSub>
                                <m:sSubPr>
                                  <m:ctrlPr>
                                    <a:rPr lang="zh-TW" altLang="zh-TW" sz="3600" b="1" i="1">
                                      <a:solidFill>
                                        <a:srgbClr val="C00000"/>
                                      </a:solidFill>
                                      <a:latin typeface="Cambria Math" panose="02040503050406030204" pitchFamily="18" charset="0"/>
                                    </a:rPr>
                                  </m:ctrlPr>
                                </m:sSubPr>
                                <m:e>
                                  <m:acc>
                                    <m:accPr>
                                      <m:chr m:val="̃"/>
                                      <m:ctrlPr>
                                        <a:rPr lang="zh-TW" altLang="zh-TW" sz="3600" b="1" i="1">
                                          <a:solidFill>
                                            <a:srgbClr val="C00000"/>
                                          </a:solidFill>
                                          <a:latin typeface="Cambria Math" panose="02040503050406030204" pitchFamily="18" charset="0"/>
                                        </a:rPr>
                                      </m:ctrlPr>
                                    </m:accPr>
                                    <m:e>
                                      <m:r>
                                        <a:rPr lang="en-US" altLang="zh-TW" sz="3600" b="1" i="1">
                                          <a:solidFill>
                                            <a:srgbClr val="C00000"/>
                                          </a:solidFill>
                                          <a:latin typeface="Cambria Math" panose="02040503050406030204" pitchFamily="18" charset="0"/>
                                        </a:rPr>
                                        <m:t>𝐴</m:t>
                                      </m:r>
                                    </m:e>
                                  </m:acc>
                                </m:e>
                                <m:sub>
                                  <m:r>
                                    <a:rPr lang="en-US" altLang="zh-TW" sz="3600" b="1" i="1">
                                      <a:solidFill>
                                        <a:srgbClr val="C00000"/>
                                      </a:solidFill>
                                      <a:latin typeface="Cambria Math" panose="02040503050406030204" pitchFamily="18" charset="0"/>
                                    </a:rPr>
                                    <m:t>𝑂</m:t>
                                  </m:r>
                                </m:sub>
                              </m:sSub>
                            </m:e>
                          </m:d>
                        </m:e>
                      </m:nary>
                      <m:r>
                        <a:rPr lang="en-US" altLang="zh-TW" sz="3600" b="1" i="1">
                          <a:solidFill>
                            <a:srgbClr val="C00000"/>
                          </a:solidFill>
                          <a:latin typeface="Cambria Math" panose="02040503050406030204" pitchFamily="18" charset="0"/>
                        </a:rPr>
                        <m:t>𝑑</m:t>
                      </m:r>
                      <m:sSub>
                        <m:sSubPr>
                          <m:ctrlPr>
                            <a:rPr lang="en-US" altLang="zh-TW" sz="3600" b="1" i="1">
                              <a:solidFill>
                                <a:srgbClr val="C00000"/>
                              </a:solidFill>
                              <a:latin typeface="Cambria Math" panose="02040503050406030204" pitchFamily="18" charset="0"/>
                            </a:rPr>
                          </m:ctrlPr>
                        </m:sSubPr>
                        <m:e>
                          <m:r>
                            <a:rPr lang="en-US" altLang="zh-TW" sz="3600" b="1" i="1">
                              <a:solidFill>
                                <a:srgbClr val="C00000"/>
                              </a:solidFill>
                              <a:latin typeface="Cambria Math" panose="02040503050406030204" pitchFamily="18" charset="0"/>
                            </a:rPr>
                            <m:t>𝑡</m:t>
                          </m:r>
                        </m:e>
                        <m:sub>
                          <m:r>
                            <a:rPr lang="en-US" altLang="zh-TW" sz="3600" b="1" i="1">
                              <a:solidFill>
                                <a:srgbClr val="C00000"/>
                              </a:solidFill>
                              <a:latin typeface="Cambria Math" panose="02040503050406030204" pitchFamily="18" charset="0"/>
                            </a:rPr>
                            <m:t>𝑐𝑜𝑟𝑟</m:t>
                          </m:r>
                        </m:sub>
                      </m:sSub>
                    </m:oMath>
                  </m:oMathPara>
                </a14:m>
                <a:endParaRPr lang="en-IE" altLang="zh-TW" sz="3600" b="1" i="1" dirty="0">
                  <a:solidFill>
                    <a:srgbClr val="C00000"/>
                  </a:solidFill>
                  <a:latin typeface="Cambria Math" panose="02040503050406030204" pitchFamily="18" charset="0"/>
                </a:endParaRPr>
              </a:p>
              <a:p>
                <a14:m>
                  <m:oMath xmlns:m="http://schemas.openxmlformats.org/officeDocument/2006/math">
                    <m:sSub>
                      <m:sSubPr>
                        <m:ctrlPr>
                          <a:rPr lang="zh-TW" altLang="zh-TW" sz="2600" i="1">
                            <a:latin typeface="Cambria Math" panose="02040503050406030204" pitchFamily="18" charset="0"/>
                            <a:cs typeface="Times New Roman" panose="02020603050405020304" pitchFamily="18" charset="0"/>
                          </a:rPr>
                        </m:ctrlPr>
                      </m:sSubPr>
                      <m:e>
                        <m:r>
                          <a:rPr lang="en-US" altLang="zh-TW" sz="2600">
                            <a:latin typeface="Cambria Math" panose="02040503050406030204" pitchFamily="18" charset="0"/>
                            <a:cs typeface="Times New Roman" panose="02020603050405020304" pitchFamily="18" charset="0"/>
                          </a:rPr>
                          <m:t>𝐽</m:t>
                        </m:r>
                      </m:e>
                      <m:sub>
                        <m:r>
                          <a:rPr lang="en-US" altLang="zh-TW" sz="2600">
                            <a:latin typeface="Cambria Math" panose="02040503050406030204" pitchFamily="18" charset="0"/>
                            <a:cs typeface="Times New Roman" panose="02020603050405020304" pitchFamily="18" charset="0"/>
                          </a:rPr>
                          <m:t>𝑀</m:t>
                        </m:r>
                        <m:r>
                          <a:rPr lang="en-US" altLang="zh-TW" sz="2600">
                            <a:latin typeface="Cambria Math" panose="02040503050406030204" pitchFamily="18" charset="0"/>
                            <a:cs typeface="Times New Roman" panose="02020603050405020304" pitchFamily="18" charset="0"/>
                          </a:rPr>
                          <m:t>,</m:t>
                        </m:r>
                        <m:r>
                          <a:rPr lang="en-US" altLang="zh-TW" sz="2600">
                            <a:latin typeface="Cambria Math" panose="02040503050406030204" pitchFamily="18" charset="0"/>
                            <a:cs typeface="Times New Roman" panose="02020603050405020304" pitchFamily="18" charset="0"/>
                          </a:rPr>
                          <m:t>𝑎</m:t>
                        </m:r>
                      </m:sub>
                    </m:sSub>
                  </m:oMath>
                </a14:m>
                <a:r>
                  <a:rPr lang="en-IE" altLang="zh-TW" sz="2600" dirty="0">
                    <a:latin typeface="Palatino Linotype" panose="02040502050505030304" pitchFamily="18" charset="0"/>
                    <a:cs typeface="Times New Roman" panose="02020603050405020304" pitchFamily="18" charset="0"/>
                  </a:rPr>
                  <a:t>, </a:t>
                </a:r>
                <a14:m>
                  <m:oMath xmlns:m="http://schemas.openxmlformats.org/officeDocument/2006/math">
                    <m:sSub>
                      <m:sSubPr>
                        <m:ctrlPr>
                          <a:rPr lang="zh-TW" altLang="zh-TW" sz="2600" i="1">
                            <a:latin typeface="Cambria Math" panose="02040503050406030204" pitchFamily="18" charset="0"/>
                            <a:cs typeface="Times New Roman" panose="02020603050405020304" pitchFamily="18" charset="0"/>
                          </a:rPr>
                        </m:ctrlPr>
                      </m:sSubPr>
                      <m:e>
                        <m:r>
                          <a:rPr lang="en-US" altLang="zh-TW" sz="2600">
                            <a:latin typeface="Cambria Math" panose="02040503050406030204" pitchFamily="18" charset="0"/>
                            <a:cs typeface="Times New Roman" panose="02020603050405020304" pitchFamily="18" charset="0"/>
                          </a:rPr>
                          <m:t>𝐽</m:t>
                        </m:r>
                      </m:e>
                      <m:sub>
                        <m:r>
                          <a:rPr lang="en-US" altLang="zh-TW" sz="2600">
                            <a:latin typeface="Cambria Math" panose="02040503050406030204" pitchFamily="18" charset="0"/>
                            <a:cs typeface="Times New Roman" panose="02020603050405020304" pitchFamily="18" charset="0"/>
                          </a:rPr>
                          <m:t>𝑀</m:t>
                        </m:r>
                        <m:r>
                          <a:rPr lang="en-US" altLang="zh-TW" sz="2600">
                            <a:latin typeface="Cambria Math" panose="02040503050406030204" pitchFamily="18" charset="0"/>
                            <a:cs typeface="Times New Roman" panose="02020603050405020304" pitchFamily="18" charset="0"/>
                          </a:rPr>
                          <m:t>,</m:t>
                        </m:r>
                        <m:r>
                          <a:rPr lang="en-US" altLang="zh-TW" sz="2600">
                            <a:latin typeface="Cambria Math" panose="02040503050406030204" pitchFamily="18" charset="0"/>
                            <a:cs typeface="Times New Roman" panose="02020603050405020304" pitchFamily="18" charset="0"/>
                          </a:rPr>
                          <m:t>𝑐</m:t>
                        </m:r>
                      </m:sub>
                    </m:sSub>
                    <m:r>
                      <a:rPr lang="en-US" altLang="zh-TW" sz="2600">
                        <a:latin typeface="Cambria Math" panose="02040503050406030204" pitchFamily="18" charset="0"/>
                        <a:cs typeface="Times New Roman" panose="02020603050405020304" pitchFamily="18" charset="0"/>
                      </a:rPr>
                      <m:t> </m:t>
                    </m:r>
                  </m:oMath>
                </a14:m>
                <a:r>
                  <a:rPr lang="en-IE" altLang="zh-TW" sz="2600" dirty="0">
                    <a:latin typeface="Palatino Linotype" panose="02040502050505030304" pitchFamily="18" charset="0"/>
                    <a:cs typeface="Times New Roman" panose="02020603050405020304" pitchFamily="18" charset="0"/>
                  </a:rPr>
                  <a:t>: anodic and cathodic current density for Fe oxidation</a:t>
                </a:r>
              </a:p>
              <a:p>
                <a14:m>
                  <m:oMath xmlns:m="http://schemas.openxmlformats.org/officeDocument/2006/math">
                    <m:sSub>
                      <m:sSubPr>
                        <m:ctrlPr>
                          <a:rPr lang="zh-TW" altLang="zh-TW" sz="2600" i="1">
                            <a:latin typeface="Cambria Math" panose="02040503050406030204" pitchFamily="18" charset="0"/>
                            <a:cs typeface="Times New Roman" panose="02020603050405020304" pitchFamily="18" charset="0"/>
                          </a:rPr>
                        </m:ctrlPr>
                      </m:sSubPr>
                      <m:e>
                        <m:r>
                          <a:rPr lang="en-US" altLang="zh-TW" sz="2600">
                            <a:latin typeface="Cambria Math" panose="02040503050406030204" pitchFamily="18" charset="0"/>
                            <a:cs typeface="Times New Roman" panose="02020603050405020304" pitchFamily="18" charset="0"/>
                          </a:rPr>
                          <m:t>𝐽</m:t>
                        </m:r>
                      </m:e>
                      <m:sub>
                        <m:r>
                          <a:rPr lang="en-US" altLang="zh-TW" sz="2600">
                            <a:latin typeface="Cambria Math" panose="02040503050406030204" pitchFamily="18" charset="0"/>
                            <a:cs typeface="Times New Roman" panose="02020603050405020304" pitchFamily="18" charset="0"/>
                          </a:rPr>
                          <m:t>𝑂</m:t>
                        </m:r>
                        <m:r>
                          <a:rPr lang="en-US" altLang="zh-TW" sz="2600">
                            <a:latin typeface="Cambria Math" panose="02040503050406030204" pitchFamily="18" charset="0"/>
                            <a:cs typeface="Times New Roman" panose="02020603050405020304" pitchFamily="18" charset="0"/>
                          </a:rPr>
                          <m:t>,</m:t>
                        </m:r>
                        <m:r>
                          <a:rPr lang="en-US" altLang="zh-TW" sz="2600">
                            <a:latin typeface="Cambria Math" panose="02040503050406030204" pitchFamily="18" charset="0"/>
                            <a:cs typeface="Times New Roman" panose="02020603050405020304" pitchFamily="18" charset="0"/>
                          </a:rPr>
                          <m:t>𝑎</m:t>
                        </m:r>
                      </m:sub>
                    </m:sSub>
                  </m:oMath>
                </a14:m>
                <a:r>
                  <a:rPr lang="en-IE" altLang="zh-TW" sz="2600" dirty="0">
                    <a:latin typeface="Palatino Linotype" panose="02040502050505030304" pitchFamily="18" charset="0"/>
                    <a:cs typeface="Times New Roman" panose="02020603050405020304" pitchFamily="18" charset="0"/>
                  </a:rPr>
                  <a:t>, </a:t>
                </a:r>
                <a14:m>
                  <m:oMath xmlns:m="http://schemas.openxmlformats.org/officeDocument/2006/math">
                    <m:sSub>
                      <m:sSubPr>
                        <m:ctrlPr>
                          <a:rPr lang="zh-TW" altLang="zh-TW" sz="2600" i="1">
                            <a:latin typeface="Cambria Math" panose="02040503050406030204" pitchFamily="18" charset="0"/>
                            <a:cs typeface="Times New Roman" panose="02020603050405020304" pitchFamily="18" charset="0"/>
                          </a:rPr>
                        </m:ctrlPr>
                      </m:sSubPr>
                      <m:e>
                        <m:r>
                          <a:rPr lang="en-US" altLang="zh-TW" sz="2600">
                            <a:latin typeface="Cambria Math" panose="02040503050406030204" pitchFamily="18" charset="0"/>
                            <a:cs typeface="Times New Roman" panose="02020603050405020304" pitchFamily="18" charset="0"/>
                          </a:rPr>
                          <m:t>𝐽</m:t>
                        </m:r>
                      </m:e>
                      <m:sub>
                        <m:r>
                          <a:rPr lang="en-US" altLang="zh-TW" sz="2600">
                            <a:latin typeface="Cambria Math" panose="02040503050406030204" pitchFamily="18" charset="0"/>
                            <a:cs typeface="Times New Roman" panose="02020603050405020304" pitchFamily="18" charset="0"/>
                          </a:rPr>
                          <m:t>𝑂</m:t>
                        </m:r>
                        <m:r>
                          <a:rPr lang="en-US" altLang="zh-TW" sz="2600">
                            <a:latin typeface="Cambria Math" panose="02040503050406030204" pitchFamily="18" charset="0"/>
                            <a:cs typeface="Times New Roman" panose="02020603050405020304" pitchFamily="18" charset="0"/>
                          </a:rPr>
                          <m:t>,</m:t>
                        </m:r>
                        <m:r>
                          <a:rPr lang="en-US" altLang="zh-TW" sz="2600">
                            <a:latin typeface="Cambria Math" panose="02040503050406030204" pitchFamily="18" charset="0"/>
                            <a:cs typeface="Times New Roman" panose="02020603050405020304" pitchFamily="18" charset="0"/>
                          </a:rPr>
                          <m:t>𝑐</m:t>
                        </m:r>
                      </m:sub>
                    </m:sSub>
                    <m:r>
                      <a:rPr lang="en-US" altLang="zh-TW" sz="2600">
                        <a:latin typeface="Cambria Math" panose="02040503050406030204" pitchFamily="18" charset="0"/>
                        <a:cs typeface="Times New Roman" panose="02020603050405020304" pitchFamily="18" charset="0"/>
                      </a:rPr>
                      <m:t> </m:t>
                    </m:r>
                  </m:oMath>
                </a14:m>
                <a:r>
                  <a:rPr lang="en-IE" altLang="zh-TW" sz="2600" dirty="0">
                    <a:latin typeface="Palatino Linotype" panose="02040502050505030304" pitchFamily="18" charset="0"/>
                    <a:cs typeface="Times New Roman" panose="02020603050405020304" pitchFamily="18" charset="0"/>
                  </a:rPr>
                  <a:t>: anodic and cathodic current density for oxygen reduction </a:t>
                </a:r>
              </a:p>
              <a:p>
                <a14:m>
                  <m:oMath xmlns:m="http://schemas.openxmlformats.org/officeDocument/2006/math">
                    <m:sSub>
                      <m:sSubPr>
                        <m:ctrlPr>
                          <a:rPr lang="zh-TW" altLang="zh-TW" sz="2600" i="1">
                            <a:latin typeface="Cambria Math" panose="02040503050406030204" pitchFamily="18" charset="0"/>
                            <a:cs typeface="Times New Roman" panose="02020603050405020304" pitchFamily="18" charset="0"/>
                          </a:rPr>
                        </m:ctrlPr>
                      </m:sSubPr>
                      <m:e>
                        <m:acc>
                          <m:accPr>
                            <m:chr m:val="̃"/>
                            <m:ctrlPr>
                              <a:rPr lang="zh-TW" altLang="zh-TW" sz="2600" i="1">
                                <a:latin typeface="Cambria Math" panose="02040503050406030204" pitchFamily="18" charset="0"/>
                                <a:cs typeface="Times New Roman" panose="02020603050405020304" pitchFamily="18" charset="0"/>
                              </a:rPr>
                            </m:ctrlPr>
                          </m:accPr>
                          <m:e>
                            <m:r>
                              <a:rPr lang="en-US" altLang="zh-TW" sz="2600">
                                <a:latin typeface="Cambria Math" panose="02040503050406030204" pitchFamily="18" charset="0"/>
                                <a:cs typeface="Times New Roman" panose="02020603050405020304" pitchFamily="18" charset="0"/>
                              </a:rPr>
                              <m:t>𝐴</m:t>
                            </m:r>
                          </m:e>
                        </m:acc>
                      </m:e>
                      <m:sub>
                        <m:r>
                          <a:rPr lang="en-US" altLang="zh-TW" sz="2600">
                            <a:latin typeface="Cambria Math" panose="02040503050406030204" pitchFamily="18" charset="0"/>
                            <a:cs typeface="Times New Roman" panose="02020603050405020304" pitchFamily="18" charset="0"/>
                          </a:rPr>
                          <m:t>𝑀</m:t>
                        </m:r>
                      </m:sub>
                    </m:sSub>
                    <m:r>
                      <a:rPr lang="en-US" altLang="zh-TW" sz="2600">
                        <a:latin typeface="Cambria Math" panose="02040503050406030204" pitchFamily="18" charset="0"/>
                        <a:cs typeface="Times New Roman" panose="02020603050405020304" pitchFamily="18" charset="0"/>
                      </a:rPr>
                      <m:t> </m:t>
                    </m:r>
                  </m:oMath>
                </a14:m>
                <a:r>
                  <a:rPr lang="en-IE" altLang="zh-TW" sz="2600" dirty="0">
                    <a:latin typeface="Palatino Linotype" panose="02040502050505030304" pitchFamily="18" charset="0"/>
                    <a:cs typeface="Times New Roman" panose="02020603050405020304" pitchFamily="18" charset="0"/>
                  </a:rPr>
                  <a:t>: chemical affinity for Fe oxidation, </a:t>
                </a:r>
              </a:p>
              <a:p>
                <a14:m>
                  <m:oMath xmlns:m="http://schemas.openxmlformats.org/officeDocument/2006/math">
                    <m:sSub>
                      <m:sSubPr>
                        <m:ctrlPr>
                          <a:rPr lang="zh-TW" altLang="zh-TW" sz="2600" i="1">
                            <a:latin typeface="Cambria Math" panose="02040503050406030204" pitchFamily="18" charset="0"/>
                            <a:cs typeface="Times New Roman" panose="02020603050405020304" pitchFamily="18" charset="0"/>
                          </a:rPr>
                        </m:ctrlPr>
                      </m:sSubPr>
                      <m:e>
                        <m:acc>
                          <m:accPr>
                            <m:chr m:val="̃"/>
                            <m:ctrlPr>
                              <a:rPr lang="zh-TW" altLang="zh-TW" sz="2600" i="1">
                                <a:latin typeface="Cambria Math" panose="02040503050406030204" pitchFamily="18" charset="0"/>
                                <a:cs typeface="Times New Roman" panose="02020603050405020304" pitchFamily="18" charset="0"/>
                              </a:rPr>
                            </m:ctrlPr>
                          </m:accPr>
                          <m:e>
                            <m:r>
                              <a:rPr lang="en-US" altLang="zh-TW" sz="2600">
                                <a:latin typeface="Cambria Math" panose="02040503050406030204" pitchFamily="18" charset="0"/>
                                <a:cs typeface="Times New Roman" panose="02020603050405020304" pitchFamily="18" charset="0"/>
                              </a:rPr>
                              <m:t>𝐴</m:t>
                            </m:r>
                          </m:e>
                        </m:acc>
                      </m:e>
                      <m:sub>
                        <m:r>
                          <a:rPr lang="en-US" altLang="zh-TW" sz="2600">
                            <a:latin typeface="Cambria Math" panose="02040503050406030204" pitchFamily="18" charset="0"/>
                            <a:cs typeface="Times New Roman" panose="02020603050405020304" pitchFamily="18" charset="0"/>
                          </a:rPr>
                          <m:t>𝑂</m:t>
                        </m:r>
                      </m:sub>
                    </m:sSub>
                  </m:oMath>
                </a14:m>
                <a:r>
                  <a:rPr lang="en-IE" altLang="zh-TW" sz="2600" dirty="0">
                    <a:latin typeface="Palatino Linotype" panose="02040502050505030304" pitchFamily="18" charset="0"/>
                    <a:cs typeface="Times New Roman" panose="02020603050405020304" pitchFamily="18" charset="0"/>
                  </a:rPr>
                  <a:t>: chemical affinity for oxygen reduction</a:t>
                </a:r>
              </a:p>
              <a:p>
                <a:endParaRPr lang="en-IE" altLang="zh-TW" sz="2600" b="1" dirty="0">
                  <a:solidFill>
                    <a:schemeClr val="tx2"/>
                  </a:solidFill>
                  <a:latin typeface="Palatino Linotype" panose="02040502050505030304" pitchFamily="18" charset="0"/>
                </a:endParaRPr>
              </a:p>
              <a:p>
                <a:pPr marL="0" indent="0">
                  <a:buNone/>
                </a:pPr>
                <a:r>
                  <a:rPr lang="en-IE" altLang="zh-TW" sz="2600" b="1" dirty="0">
                    <a:solidFill>
                      <a:srgbClr val="FF0000"/>
                    </a:solidFill>
                    <a:latin typeface="Palatino Linotype" panose="02040502050505030304" pitchFamily="18" charset="0"/>
                  </a:rPr>
                  <a:t>The chemical affinity for electrochemical reaction can be expressed as</a:t>
                </a:r>
              </a:p>
              <a:p>
                <a14:m>
                  <m:oMath xmlns:m="http://schemas.openxmlformats.org/officeDocument/2006/math">
                    <m:acc>
                      <m:accPr>
                        <m:chr m:val="̃"/>
                        <m:ctrlPr>
                          <a:rPr lang="zh-TW" altLang="zh-TW" sz="2600" i="1" smtClean="0">
                            <a:latin typeface="Cambria Math" panose="02040503050406030204" pitchFamily="18" charset="0"/>
                          </a:rPr>
                        </m:ctrlPr>
                      </m:accPr>
                      <m:e>
                        <m:r>
                          <a:rPr lang="en-US" altLang="zh-TW" sz="2600" i="1">
                            <a:latin typeface="Cambria Math" panose="02040503050406030204" pitchFamily="18" charset="0"/>
                          </a:rPr>
                          <m:t>𝐴</m:t>
                        </m:r>
                      </m:e>
                    </m:acc>
                    <m:r>
                      <a:rPr lang="en-IE" altLang="zh-TW" sz="2600" b="0" i="1" smtClean="0">
                        <a:latin typeface="Cambria Math" panose="02040503050406030204" pitchFamily="18" charset="0"/>
                      </a:rPr>
                      <m:t>=</m:t>
                    </m:r>
                    <m:r>
                      <a:rPr lang="en-IE" altLang="zh-TW" sz="2600" b="0" i="1" smtClean="0">
                        <a:latin typeface="Cambria Math" panose="02040503050406030204" pitchFamily="18" charset="0"/>
                      </a:rPr>
                      <m:t>𝑧𝐹</m:t>
                    </m:r>
                    <m:r>
                      <a:rPr lang="zh-TW" altLang="en-IE" sz="2600" b="0" i="1" smtClean="0">
                        <a:latin typeface="Cambria Math" panose="02040503050406030204" pitchFamily="18" charset="0"/>
                      </a:rPr>
                      <m:t>𝜂</m:t>
                    </m:r>
                  </m:oMath>
                </a14:m>
                <a:r>
                  <a:rPr lang="en-US" altLang="zh-TW" sz="2600" b="1" dirty="0">
                    <a:solidFill>
                      <a:srgbClr val="FF0000"/>
                    </a:solidFill>
                    <a:latin typeface="Palatino Linotype" panose="02040502050505030304" pitchFamily="18" charset="0"/>
                  </a:rPr>
                  <a:t> </a:t>
                </a:r>
              </a:p>
              <a:p>
                <a:r>
                  <a:rPr lang="en-US" altLang="zh-TW" sz="2600" dirty="0">
                    <a:latin typeface="Palatino Linotype" panose="02040502050505030304" pitchFamily="18" charset="0"/>
                    <a:cs typeface="Times New Roman" panose="02020603050405020304" pitchFamily="18" charset="0"/>
                  </a:rPr>
                  <a:t> z is the number of electrons in the reaction equation, F is the Faraday’s constant, </a:t>
                </a:r>
                <a14:m>
                  <m:oMath xmlns:m="http://schemas.openxmlformats.org/officeDocument/2006/math">
                    <m:r>
                      <a:rPr lang="zh-TW" altLang="en-IE" sz="2600">
                        <a:latin typeface="Cambria Math" panose="02040503050406030204" pitchFamily="18" charset="0"/>
                        <a:cs typeface="Times New Roman" panose="02020603050405020304" pitchFamily="18" charset="0"/>
                      </a:rPr>
                      <m:t>𝜂</m:t>
                    </m:r>
                  </m:oMath>
                </a14:m>
                <a:r>
                  <a:rPr lang="en-US" altLang="zh-TW" sz="2600" dirty="0">
                    <a:latin typeface="Palatino Linotype" panose="02040502050505030304" pitchFamily="18" charset="0"/>
                    <a:cs typeface="Times New Roman" panose="02020603050405020304" pitchFamily="18" charset="0"/>
                  </a:rPr>
                  <a:t> is the overpotential </a:t>
                </a:r>
                <a14:m>
                  <m:oMath xmlns:m="http://schemas.openxmlformats.org/officeDocument/2006/math">
                    <m:r>
                      <a:rPr lang="zh-TW" altLang="en-IE" sz="2600">
                        <a:latin typeface="Cambria Math" panose="02040503050406030204" pitchFamily="18" charset="0"/>
                        <a:cs typeface="Times New Roman" panose="02020603050405020304" pitchFamily="18" charset="0"/>
                      </a:rPr>
                      <m:t>𝜂</m:t>
                    </m:r>
                    <m:r>
                      <a:rPr lang="en-IE" altLang="zh-TW" sz="2600">
                        <a:latin typeface="Cambria Math" panose="02040503050406030204" pitchFamily="18" charset="0"/>
                        <a:cs typeface="Times New Roman" panose="02020603050405020304" pitchFamily="18" charset="0"/>
                      </a:rPr>
                      <m:t>=</m:t>
                    </m:r>
                    <m:r>
                      <a:rPr lang="en-IE" altLang="zh-TW" sz="2600">
                        <a:latin typeface="Cambria Math" panose="02040503050406030204" pitchFamily="18" charset="0"/>
                        <a:cs typeface="Times New Roman" panose="02020603050405020304" pitchFamily="18" charset="0"/>
                      </a:rPr>
                      <m:t>𝐸</m:t>
                    </m:r>
                    <m:r>
                      <a:rPr lang="en-IE" altLang="zh-TW" sz="2600">
                        <a:latin typeface="Cambria Math" panose="02040503050406030204" pitchFamily="18" charset="0"/>
                        <a:cs typeface="Times New Roman" panose="02020603050405020304" pitchFamily="18" charset="0"/>
                      </a:rPr>
                      <m:t>−</m:t>
                    </m:r>
                    <m:sSub>
                      <m:sSubPr>
                        <m:ctrlPr>
                          <a:rPr lang="en-IE" altLang="zh-TW" sz="2600" i="1">
                            <a:latin typeface="Cambria Math" panose="02040503050406030204" pitchFamily="18" charset="0"/>
                            <a:cs typeface="Times New Roman" panose="02020603050405020304" pitchFamily="18" charset="0"/>
                          </a:rPr>
                        </m:ctrlPr>
                      </m:sSubPr>
                      <m:e>
                        <m:r>
                          <a:rPr lang="en-IE" altLang="zh-TW" sz="2600">
                            <a:latin typeface="Cambria Math" panose="02040503050406030204" pitchFamily="18" charset="0"/>
                            <a:cs typeface="Times New Roman" panose="02020603050405020304" pitchFamily="18" charset="0"/>
                          </a:rPr>
                          <m:t>𝐸</m:t>
                        </m:r>
                      </m:e>
                      <m:sub>
                        <m:r>
                          <a:rPr lang="en-IE" altLang="zh-TW" sz="2600">
                            <a:latin typeface="Cambria Math" panose="02040503050406030204" pitchFamily="18" charset="0"/>
                            <a:cs typeface="Times New Roman" panose="02020603050405020304" pitchFamily="18" charset="0"/>
                          </a:rPr>
                          <m:t>𝑐𝑜𝑟𝑟</m:t>
                        </m:r>
                      </m:sub>
                    </m:sSub>
                  </m:oMath>
                </a14:m>
                <a:r>
                  <a:rPr lang="en-US" altLang="zh-TW" sz="2600" dirty="0">
                    <a:latin typeface="Palatino Linotype" panose="02040502050505030304" pitchFamily="18" charset="0"/>
                    <a:cs typeface="Times New Roman" panose="02020603050405020304" pitchFamily="18" charset="0"/>
                  </a:rPr>
                  <a:t> </a:t>
                </a:r>
              </a:p>
            </p:txBody>
          </p:sp>
        </mc:Choice>
        <mc:Fallback xmlns="">
          <p:sp>
            <p:nvSpPr>
              <p:cNvPr id="9" name="Content Placeholder 8">
                <a:extLst>
                  <a:ext uri="{FF2B5EF4-FFF2-40B4-BE49-F238E27FC236}">
                    <a16:creationId xmlns:a16="http://schemas.microsoft.com/office/drawing/2014/main" id="{33F21129-AC7B-4039-AD61-79B1064CFD27}"/>
                  </a:ext>
                </a:extLst>
              </p:cNvPr>
              <p:cNvSpPr>
                <a:spLocks noGrp="1" noRot="1" noChangeAspect="1" noMove="1" noResize="1" noEditPoints="1" noAdjustHandles="1" noChangeArrowheads="1" noChangeShapeType="1" noTextEdit="1"/>
              </p:cNvSpPr>
              <p:nvPr>
                <p:ph idx="1"/>
              </p:nvPr>
            </p:nvSpPr>
            <p:spPr>
              <a:xfrm>
                <a:off x="0" y="2105010"/>
                <a:ext cx="9296400" cy="4524389"/>
              </a:xfrm>
              <a:blipFill>
                <a:blip r:embed="rId2"/>
                <a:stretch>
                  <a:fillRect l="-197" t="-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394166E-AF6D-4974-BB47-909B8D1610CF}"/>
                  </a:ext>
                </a:extLst>
              </p:cNvPr>
              <p:cNvSpPr txBox="1"/>
              <p:nvPr/>
            </p:nvSpPr>
            <p:spPr>
              <a:xfrm>
                <a:off x="7083817" y="2105010"/>
                <a:ext cx="1688592" cy="606320"/>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zh-TW" altLang="zh-TW" sz="1600" i="1" smtClean="0">
                              <a:latin typeface="Cambria Math" panose="02040503050406030204" pitchFamily="18" charset="0"/>
                            </a:rPr>
                          </m:ctrlPr>
                        </m:sSubPr>
                        <m:e>
                          <m:r>
                            <a:rPr lang="en-US" altLang="zh-TW" sz="1600" i="1">
                              <a:latin typeface="Cambria Math" panose="02040503050406030204" pitchFamily="18" charset="0"/>
                            </a:rPr>
                            <m:t>𝛼</m:t>
                          </m:r>
                        </m:e>
                        <m:sub>
                          <m:r>
                            <a:rPr lang="en-US" altLang="zh-TW" sz="1600" i="1">
                              <a:latin typeface="Cambria Math" panose="02040503050406030204" pitchFamily="18" charset="0"/>
                            </a:rPr>
                            <m:t>𝑀</m:t>
                          </m:r>
                          <m:r>
                            <a:rPr lang="en-IE" altLang="zh-TW" sz="1600" i="1">
                              <a:latin typeface="Cambria Math" panose="02040503050406030204" pitchFamily="18" charset="0"/>
                            </a:rPr>
                            <m:t>,</m:t>
                          </m:r>
                          <m:r>
                            <a:rPr lang="en-IE" altLang="zh-TW" sz="1600" i="1">
                              <a:latin typeface="Cambria Math" panose="02040503050406030204" pitchFamily="18" charset="0"/>
                            </a:rPr>
                            <m:t>𝑎</m:t>
                          </m:r>
                        </m:sub>
                      </m:sSub>
                      <m:r>
                        <a:rPr lang="en-IE" altLang="zh-TW" sz="1600" b="0" i="0" smtClean="0">
                          <a:latin typeface="Cambria Math" panose="02040503050406030204" pitchFamily="18" charset="0"/>
                        </a:rPr>
                        <m:t>+</m:t>
                      </m:r>
                      <m:sSub>
                        <m:sSubPr>
                          <m:ctrlPr>
                            <a:rPr lang="zh-TW" altLang="zh-TW" sz="1600" i="1">
                              <a:latin typeface="Cambria Math" panose="02040503050406030204" pitchFamily="18" charset="0"/>
                            </a:rPr>
                          </m:ctrlPr>
                        </m:sSubPr>
                        <m:e>
                          <m:r>
                            <a:rPr lang="en-US" altLang="zh-TW" sz="1600" i="1">
                              <a:latin typeface="Cambria Math" panose="02040503050406030204" pitchFamily="18" charset="0"/>
                            </a:rPr>
                            <m:t>𝛼</m:t>
                          </m:r>
                        </m:e>
                        <m:sub>
                          <m:r>
                            <a:rPr lang="en-US" altLang="zh-TW" sz="1600" i="1">
                              <a:latin typeface="Cambria Math" panose="02040503050406030204" pitchFamily="18" charset="0"/>
                            </a:rPr>
                            <m:t>𝑀</m:t>
                          </m:r>
                          <m:r>
                            <a:rPr lang="en-IE" altLang="zh-TW" sz="1600" i="1">
                              <a:latin typeface="Cambria Math" panose="02040503050406030204" pitchFamily="18" charset="0"/>
                            </a:rPr>
                            <m:t>,</m:t>
                          </m:r>
                          <m:r>
                            <a:rPr lang="en-IE" altLang="zh-TW" sz="1600" i="1">
                              <a:latin typeface="Cambria Math" panose="02040503050406030204" pitchFamily="18" charset="0"/>
                            </a:rPr>
                            <m:t>𝑐</m:t>
                          </m:r>
                        </m:sub>
                      </m:sSub>
                      <m:r>
                        <a:rPr lang="en-IE" altLang="zh-TW" sz="1600" b="0" i="1" smtClean="0">
                          <a:latin typeface="Cambria Math" panose="02040503050406030204" pitchFamily="18" charset="0"/>
                        </a:rPr>
                        <m:t>=1</m:t>
                      </m:r>
                    </m:oMath>
                  </m:oMathPara>
                </a14:m>
                <a:endParaRPr lang="en-IE" altLang="zh-TW" sz="1600" dirty="0"/>
              </a:p>
              <a:p>
                <a:pPr/>
                <a14:m>
                  <m:oMathPara xmlns:m="http://schemas.openxmlformats.org/officeDocument/2006/math">
                    <m:oMathParaPr>
                      <m:jc m:val="left"/>
                    </m:oMathParaPr>
                    <m:oMath xmlns:m="http://schemas.openxmlformats.org/officeDocument/2006/math">
                      <m:sSub>
                        <m:sSubPr>
                          <m:ctrlPr>
                            <a:rPr lang="zh-TW" altLang="zh-TW" sz="1600" i="1">
                              <a:latin typeface="Cambria Math" panose="02040503050406030204" pitchFamily="18" charset="0"/>
                            </a:rPr>
                          </m:ctrlPr>
                        </m:sSubPr>
                        <m:e>
                          <m:r>
                            <a:rPr lang="en-US" altLang="zh-TW" sz="1600" i="1">
                              <a:latin typeface="Cambria Math" panose="02040503050406030204" pitchFamily="18" charset="0"/>
                            </a:rPr>
                            <m:t>𝛼</m:t>
                          </m:r>
                        </m:e>
                        <m:sub>
                          <m:r>
                            <a:rPr lang="en-US" altLang="zh-TW" sz="1600" i="1">
                              <a:latin typeface="Cambria Math" panose="02040503050406030204" pitchFamily="18" charset="0"/>
                            </a:rPr>
                            <m:t>𝑂</m:t>
                          </m:r>
                          <m:r>
                            <a:rPr lang="en-IE" altLang="zh-TW" sz="1600" i="1">
                              <a:latin typeface="Cambria Math" panose="02040503050406030204" pitchFamily="18" charset="0"/>
                            </a:rPr>
                            <m:t>,</m:t>
                          </m:r>
                          <m:r>
                            <a:rPr lang="en-IE" altLang="zh-TW" sz="1600" i="1">
                              <a:latin typeface="Cambria Math" panose="02040503050406030204" pitchFamily="18" charset="0"/>
                            </a:rPr>
                            <m:t>𝑎</m:t>
                          </m:r>
                        </m:sub>
                      </m:sSub>
                      <m:r>
                        <a:rPr lang="en-IE" altLang="zh-TW" sz="1600" i="1">
                          <a:latin typeface="Cambria Math" panose="02040503050406030204" pitchFamily="18" charset="0"/>
                        </a:rPr>
                        <m:t>+</m:t>
                      </m:r>
                      <m:sSub>
                        <m:sSubPr>
                          <m:ctrlPr>
                            <a:rPr lang="zh-TW" altLang="zh-TW" sz="1600" i="1">
                              <a:latin typeface="Cambria Math" panose="02040503050406030204" pitchFamily="18" charset="0"/>
                            </a:rPr>
                          </m:ctrlPr>
                        </m:sSubPr>
                        <m:e>
                          <m:r>
                            <a:rPr lang="en-US" altLang="zh-TW" sz="1600" i="1">
                              <a:latin typeface="Cambria Math" panose="02040503050406030204" pitchFamily="18" charset="0"/>
                            </a:rPr>
                            <m:t>𝛼</m:t>
                          </m:r>
                        </m:e>
                        <m:sub>
                          <m:r>
                            <a:rPr lang="en-US" altLang="zh-TW" sz="1600" i="1">
                              <a:latin typeface="Cambria Math" panose="02040503050406030204" pitchFamily="18" charset="0"/>
                            </a:rPr>
                            <m:t>𝑂</m:t>
                          </m:r>
                          <m:r>
                            <a:rPr lang="en-IE" altLang="zh-TW" sz="1600" i="1">
                              <a:latin typeface="Cambria Math" panose="02040503050406030204" pitchFamily="18" charset="0"/>
                            </a:rPr>
                            <m:t>,</m:t>
                          </m:r>
                          <m:r>
                            <a:rPr lang="en-IE" altLang="zh-TW" sz="1600" i="1">
                              <a:latin typeface="Cambria Math" panose="02040503050406030204" pitchFamily="18" charset="0"/>
                            </a:rPr>
                            <m:t>𝑐</m:t>
                          </m:r>
                        </m:sub>
                      </m:sSub>
                      <m:r>
                        <a:rPr lang="en-IE" altLang="zh-TW" sz="1600" i="1">
                          <a:latin typeface="Cambria Math" panose="02040503050406030204" pitchFamily="18" charset="0"/>
                        </a:rPr>
                        <m:t>=1</m:t>
                      </m:r>
                    </m:oMath>
                  </m:oMathPara>
                </a14:m>
                <a:endParaRPr lang="zh-TW" altLang="en-US" sz="1600" i="1" dirty="0">
                  <a:latin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F394166E-AF6D-4974-BB47-909B8D1610CF}"/>
                  </a:ext>
                </a:extLst>
              </p:cNvPr>
              <p:cNvSpPr txBox="1">
                <a:spLocks noRot="1" noChangeAspect="1" noMove="1" noResize="1" noEditPoints="1" noAdjustHandles="1" noChangeArrowheads="1" noChangeShapeType="1" noTextEdit="1"/>
              </p:cNvSpPr>
              <p:nvPr/>
            </p:nvSpPr>
            <p:spPr>
              <a:xfrm>
                <a:off x="7083817" y="2105010"/>
                <a:ext cx="1688592" cy="606320"/>
              </a:xfrm>
              <a:prstGeom prst="rect">
                <a:avLst/>
              </a:prstGeom>
              <a:blipFill>
                <a:blip r:embed="rId3"/>
                <a:stretch>
                  <a:fillRect/>
                </a:stretch>
              </a:blipFill>
              <a:ln>
                <a:solidFill>
                  <a:schemeClr val="accent1"/>
                </a:solidFill>
              </a:ln>
            </p:spPr>
            <p:txBody>
              <a:bodyPr/>
              <a:lstStyle/>
              <a:p>
                <a:r>
                  <a:rPr lang="zh-TW" altLang="en-US">
                    <a:noFill/>
                  </a:rPr>
                  <a:t> </a:t>
                </a:r>
              </a:p>
            </p:txBody>
          </p:sp>
        </mc:Fallback>
      </mc:AlternateContent>
      <p:sp>
        <p:nvSpPr>
          <p:cNvPr id="6" name="Title 1">
            <a:extLst>
              <a:ext uri="{FF2B5EF4-FFF2-40B4-BE49-F238E27FC236}">
                <a16:creationId xmlns:a16="http://schemas.microsoft.com/office/drawing/2014/main" id="{AE7A4061-F530-8BF1-F0E8-1D029952157A}"/>
              </a:ext>
            </a:extLst>
          </p:cNvPr>
          <p:cNvSpPr txBox="1">
            <a:spLocks/>
          </p:cNvSpPr>
          <p:nvPr/>
        </p:nvSpPr>
        <p:spPr>
          <a:xfrm>
            <a:off x="444647" y="990600"/>
            <a:ext cx="7886700" cy="51766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2800" b="1" dirty="0">
                <a:solidFill>
                  <a:srgbClr val="C00000"/>
                </a:solidFill>
                <a:latin typeface="Palatino Linotype" panose="02040502050505030304" pitchFamily="18" charset="0"/>
              </a:rPr>
              <a:t>Entropy generation -electrochemical corrosion</a:t>
            </a:r>
            <a:endParaRPr lang="en-US" sz="2800" b="1" dirty="0">
              <a:solidFill>
                <a:srgbClr val="C0000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11" name="Title 1">
                <a:extLst>
                  <a:ext uri="{FF2B5EF4-FFF2-40B4-BE49-F238E27FC236}">
                    <a16:creationId xmlns:a16="http://schemas.microsoft.com/office/drawing/2014/main" id="{CF88D01A-DDC8-12CD-EC87-3FBAAEEEDC3F}"/>
                  </a:ext>
                </a:extLst>
              </p:cNvPr>
              <p:cNvSpPr txBox="1">
                <a:spLocks/>
              </p:cNvSpPr>
              <p:nvPr/>
            </p:nvSpPr>
            <p:spPr>
              <a:xfrm>
                <a:off x="415960" y="1188970"/>
                <a:ext cx="78867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marL="457200" indent="-457200">
                  <a:spcBef>
                    <a:spcPts val="750"/>
                  </a:spcBef>
                  <a:buClr>
                    <a:srgbClr val="005BBB"/>
                  </a:buClr>
                  <a:buFont typeface="+mj-lt"/>
                  <a:buAutoNum type="arabicPeriod" startAt="7"/>
                </a:pPr>
                <a:r>
                  <a:rPr lang="en-US" altLang="zh-TW" sz="2800" b="1" dirty="0">
                    <a:latin typeface="Palatino Linotype" panose="02040502050505030304" pitchFamily="18" charset="0"/>
                    <a:cs typeface="Arial" charset="0"/>
                  </a:rPr>
                  <a:t>Activation overpotential,</a:t>
                </a:r>
                <a:r>
                  <a:rPr lang="zh-TW" altLang="en-US" sz="2800" b="1" dirty="0">
                    <a:latin typeface="Palatino Linotype" panose="02040502050505030304" pitchFamily="18" charset="0"/>
                    <a:cs typeface="Arial" charset="0"/>
                  </a:rPr>
                  <a:t> </a:t>
                </a:r>
                <a14:m>
                  <m:oMath xmlns:m="http://schemas.openxmlformats.org/officeDocument/2006/math">
                    <m:sSub>
                      <m:sSubPr>
                        <m:ctrlPr>
                          <a:rPr lang="en-US" altLang="zh-TW" sz="2800" i="1" smtClean="0">
                            <a:latin typeface="Cambria Math" panose="02040503050406030204" pitchFamily="18" charset="0"/>
                            <a:cs typeface="Arial" charset="0"/>
                          </a:rPr>
                        </m:ctrlPr>
                      </m:sSubPr>
                      <m:e>
                        <m:r>
                          <m:rPr>
                            <m:sty m:val="p"/>
                          </m:rPr>
                          <a:rPr lang="en-US" altLang="zh-TW" sz="2800" b="0" i="0">
                            <a:latin typeface="Cambria Math" panose="02040503050406030204" pitchFamily="18" charset="0"/>
                            <a:cs typeface="Arial" charset="0"/>
                          </a:rPr>
                          <m:t>S</m:t>
                        </m:r>
                      </m:e>
                      <m:sub>
                        <m:r>
                          <m:rPr>
                            <m:sty m:val="p"/>
                          </m:rPr>
                          <a:rPr lang="en-US" altLang="zh-TW" sz="2800" b="0" i="0" smtClean="0">
                            <a:latin typeface="Cambria Math" panose="02040503050406030204" pitchFamily="18" charset="0"/>
                            <a:cs typeface="Arial" charset="0"/>
                          </a:rPr>
                          <m:t>act</m:t>
                        </m:r>
                      </m:sub>
                    </m:sSub>
                  </m:oMath>
                </a14:m>
                <a:r>
                  <a:rPr lang="en-US" altLang="zh-TW" sz="2800" b="1" dirty="0">
                    <a:latin typeface="Palatino Linotype" panose="02040502050505030304" pitchFamily="18" charset="0"/>
                    <a:cs typeface="Arial" charset="0"/>
                  </a:rPr>
                  <a:t> </a:t>
                </a:r>
                <a:endParaRPr lang="en-US" sz="2800" b="1" dirty="0">
                  <a:latin typeface="Palatino Linotype" panose="02040502050505030304" pitchFamily="18" charset="0"/>
                  <a:cs typeface="Arial" charset="0"/>
                </a:endParaRPr>
              </a:p>
            </p:txBody>
          </p:sp>
        </mc:Choice>
        <mc:Fallback xmlns="">
          <p:sp>
            <p:nvSpPr>
              <p:cNvPr id="11" name="Title 1">
                <a:extLst>
                  <a:ext uri="{FF2B5EF4-FFF2-40B4-BE49-F238E27FC236}">
                    <a16:creationId xmlns:a16="http://schemas.microsoft.com/office/drawing/2014/main" id="{CF88D01A-DDC8-12CD-EC87-3FBAAEEEDC3F}"/>
                  </a:ext>
                </a:extLst>
              </p:cNvPr>
              <p:cNvSpPr txBox="1">
                <a:spLocks noRot="1" noChangeAspect="1" noMove="1" noResize="1" noEditPoints="1" noAdjustHandles="1" noChangeArrowheads="1" noChangeShapeType="1" noTextEdit="1"/>
              </p:cNvSpPr>
              <p:nvPr/>
            </p:nvSpPr>
            <p:spPr>
              <a:xfrm>
                <a:off x="415960" y="1188970"/>
                <a:ext cx="7886700" cy="868430"/>
              </a:xfrm>
              <a:prstGeom prst="rect">
                <a:avLst/>
              </a:prstGeom>
              <a:blipFill>
                <a:blip r:embed="rId4"/>
                <a:stretch>
                  <a:fillRect l="-1855" b="-23077"/>
                </a:stretch>
              </a:blipFill>
            </p:spPr>
            <p:txBody>
              <a:bodyPr/>
              <a:lstStyle/>
              <a:p>
                <a:r>
                  <a:rPr lang="en-US">
                    <a:noFill/>
                  </a:rPr>
                  <a:t> </a:t>
                </a:r>
              </a:p>
            </p:txBody>
          </p:sp>
        </mc:Fallback>
      </mc:AlternateContent>
    </p:spTree>
    <p:extLst>
      <p:ext uri="{BB962C8B-B14F-4D97-AF65-F5344CB8AC3E}">
        <p14:creationId xmlns:p14="http://schemas.microsoft.com/office/powerpoint/2010/main" val="403173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33F21129-AC7B-4039-AD61-79B1064CFD27}"/>
                  </a:ext>
                </a:extLst>
              </p:cNvPr>
              <p:cNvSpPr>
                <a:spLocks noGrp="1"/>
              </p:cNvSpPr>
              <p:nvPr>
                <p:ph idx="1"/>
              </p:nvPr>
            </p:nvSpPr>
            <p:spPr>
              <a:xfrm>
                <a:off x="196596" y="2209800"/>
                <a:ext cx="8795004" cy="4309289"/>
              </a:xfrm>
            </p:spPr>
            <p:txBody>
              <a:bodyPr>
                <a:normAutofit/>
              </a:bodyPr>
              <a:lstStyle/>
              <a:p>
                <a:pPr>
                  <a:lnSpc>
                    <a:spcPct val="100000"/>
                  </a:lnSpc>
                </a:pPr>
                <a:r>
                  <a:rPr lang="en-US" altLang="zh-TW" sz="1800" dirty="0">
                    <a:latin typeface="Palatino Linotype" panose="02040502050505030304" pitchFamily="18" charset="0"/>
                    <a:cs typeface="Times New Roman" panose="02020603050405020304" pitchFamily="18" charset="0"/>
                  </a:rPr>
                  <a:t>Thermodynamic force: chemical affinity </a:t>
                </a:r>
                <a14:m>
                  <m:oMath xmlns:m="http://schemas.openxmlformats.org/officeDocument/2006/math">
                    <m:acc>
                      <m:accPr>
                        <m:chr m:val="̃"/>
                        <m:ctrlPr>
                          <a:rPr lang="en-US" altLang="zh-TW" sz="1800" i="1">
                            <a:latin typeface="Cambria Math" panose="02040503050406030204" pitchFamily="18" charset="0"/>
                            <a:cs typeface="Times New Roman" panose="02020603050405020304" pitchFamily="18" charset="0"/>
                          </a:rPr>
                        </m:ctrlPr>
                      </m:accPr>
                      <m:e>
                        <m:r>
                          <a:rPr lang="en-IE" altLang="zh-TW" sz="1800">
                            <a:latin typeface="Cambria Math" panose="02040503050406030204" pitchFamily="18" charset="0"/>
                            <a:cs typeface="Times New Roman" panose="02020603050405020304" pitchFamily="18" charset="0"/>
                          </a:rPr>
                          <m:t>𝑨</m:t>
                        </m:r>
                      </m:e>
                    </m:acc>
                  </m:oMath>
                </a14:m>
                <a:endParaRPr lang="en-US" altLang="zh-TW" sz="1800" dirty="0">
                  <a:latin typeface="Palatino Linotype" panose="02040502050505030304" pitchFamily="18" charset="0"/>
                  <a:cs typeface="Times New Roman" panose="02020603050405020304" pitchFamily="18" charset="0"/>
                </a:endParaRPr>
              </a:p>
              <a:p>
                <a:pPr>
                  <a:lnSpc>
                    <a:spcPct val="100000"/>
                  </a:lnSpc>
                </a:pPr>
                <a:r>
                  <a:rPr lang="en-US" altLang="zh-TW" sz="1800" dirty="0">
                    <a:latin typeface="Palatino Linotype" panose="02040502050505030304" pitchFamily="18" charset="0"/>
                    <a:cs typeface="Times New Roman" panose="02020603050405020304" pitchFamily="18" charset="0"/>
                  </a:rPr>
                  <a:t>Thermodynamic flux: chemical reaction rate </a:t>
                </a:r>
                <a14:m>
                  <m:oMath xmlns:m="http://schemas.openxmlformats.org/officeDocument/2006/math">
                    <m:r>
                      <a:rPr lang="zh-TW" altLang="en-IE" sz="1800">
                        <a:latin typeface="Cambria Math" panose="02040503050406030204" pitchFamily="18" charset="0"/>
                        <a:cs typeface="Times New Roman" panose="02020603050405020304" pitchFamily="18" charset="0"/>
                      </a:rPr>
                      <m:t>𝝊</m:t>
                    </m:r>
                  </m:oMath>
                </a14:m>
                <a:endParaRPr lang="en-IE" altLang="zh-TW" sz="1800" dirty="0">
                  <a:latin typeface="Palatino Linotype" panose="02040502050505030304" pitchFamily="18" charset="0"/>
                  <a:cs typeface="Times New Roman" panose="020206030504050203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a:rPr lang="en-US" altLang="zh-TW" sz="2400" b="1" i="1">
                          <a:solidFill>
                            <a:srgbClr val="C00000"/>
                          </a:solidFill>
                          <a:latin typeface="Cambria Math" panose="02040503050406030204" pitchFamily="18" charset="0"/>
                        </a:rPr>
                        <m:t>∆</m:t>
                      </m:r>
                      <m:sSub>
                        <m:sSubPr>
                          <m:ctrlPr>
                            <a:rPr lang="zh-TW" altLang="zh-TW" sz="2400" b="1" i="1">
                              <a:solidFill>
                                <a:srgbClr val="C00000"/>
                              </a:solidFill>
                              <a:latin typeface="Cambria Math" panose="02040503050406030204" pitchFamily="18" charset="0"/>
                            </a:rPr>
                          </m:ctrlPr>
                        </m:sSubPr>
                        <m:e>
                          <m:r>
                            <a:rPr lang="en-US" altLang="zh-TW" sz="2400" b="1" i="1">
                              <a:solidFill>
                                <a:srgbClr val="C00000"/>
                              </a:solidFill>
                              <a:latin typeface="Cambria Math" panose="02040503050406030204" pitchFamily="18" charset="0"/>
                            </a:rPr>
                            <m:t>𝑆</m:t>
                          </m:r>
                        </m:e>
                        <m:sub>
                          <m:r>
                            <a:rPr lang="en-US" altLang="zh-TW" sz="2400" b="1" i="1">
                              <a:solidFill>
                                <a:srgbClr val="C00000"/>
                              </a:solidFill>
                              <a:latin typeface="Cambria Math" panose="02040503050406030204" pitchFamily="18" charset="0"/>
                            </a:rPr>
                            <m:t>𝑟𝑒𝑎𝑐𝑡</m:t>
                          </m:r>
                        </m:sub>
                      </m:sSub>
                      <m:r>
                        <a:rPr lang="en-US" altLang="zh-TW" sz="2400" b="1" i="1">
                          <a:solidFill>
                            <a:srgbClr val="C00000"/>
                          </a:solidFill>
                          <a:latin typeface="Cambria Math" panose="02040503050406030204" pitchFamily="18" charset="0"/>
                        </a:rPr>
                        <m:t>=</m:t>
                      </m:r>
                      <m:f>
                        <m:fPr>
                          <m:ctrlPr>
                            <a:rPr lang="zh-TW" altLang="zh-TW" sz="2400" b="1" i="1">
                              <a:solidFill>
                                <a:srgbClr val="C00000"/>
                              </a:solidFill>
                              <a:latin typeface="Cambria Math" panose="02040503050406030204" pitchFamily="18" charset="0"/>
                            </a:rPr>
                          </m:ctrlPr>
                        </m:fPr>
                        <m:num>
                          <m:r>
                            <a:rPr lang="en-US" altLang="zh-TW" sz="2400" b="1" i="1">
                              <a:solidFill>
                                <a:srgbClr val="C00000"/>
                              </a:solidFill>
                              <a:latin typeface="Cambria Math" panose="02040503050406030204" pitchFamily="18" charset="0"/>
                            </a:rPr>
                            <m:t>1</m:t>
                          </m:r>
                        </m:num>
                        <m:den>
                          <m:r>
                            <a:rPr lang="en-US" altLang="zh-TW" sz="2400" b="1" i="1">
                              <a:solidFill>
                                <a:srgbClr val="C00000"/>
                              </a:solidFill>
                              <a:latin typeface="Cambria Math" panose="02040503050406030204" pitchFamily="18" charset="0"/>
                            </a:rPr>
                            <m:t>𝑇</m:t>
                          </m:r>
                        </m:den>
                      </m:f>
                      <m:nary>
                        <m:naryPr>
                          <m:limLoc m:val="undOvr"/>
                          <m:subHide m:val="on"/>
                          <m:supHide m:val="on"/>
                          <m:ctrlPr>
                            <a:rPr lang="en-US" altLang="zh-TW" sz="2400" b="1" i="1" smtClean="0">
                              <a:solidFill>
                                <a:srgbClr val="C00000"/>
                              </a:solidFill>
                              <a:latin typeface="Cambria Math" panose="02040503050406030204" pitchFamily="18" charset="0"/>
                            </a:rPr>
                          </m:ctrlPr>
                        </m:naryPr>
                        <m:sub/>
                        <m:sup/>
                        <m:e>
                          <m:d>
                            <m:dPr>
                              <m:ctrlPr>
                                <a:rPr lang="en-US" altLang="zh-TW" sz="2400" b="1" i="1" smtClean="0">
                                  <a:solidFill>
                                    <a:srgbClr val="C00000"/>
                                  </a:solidFill>
                                  <a:latin typeface="Cambria Math" panose="02040503050406030204" pitchFamily="18" charset="0"/>
                                </a:rPr>
                              </m:ctrlPr>
                            </m:dPr>
                            <m:e>
                              <m:nary>
                                <m:naryPr>
                                  <m:chr m:val="∑"/>
                                  <m:limLoc m:val="subSup"/>
                                  <m:ctrlPr>
                                    <a:rPr lang="zh-TW" altLang="zh-TW" sz="2400" b="1" i="1">
                                      <a:solidFill>
                                        <a:srgbClr val="C00000"/>
                                      </a:solidFill>
                                      <a:latin typeface="Cambria Math" panose="02040503050406030204" pitchFamily="18" charset="0"/>
                                    </a:rPr>
                                  </m:ctrlPr>
                                </m:naryPr>
                                <m:sub>
                                  <m:r>
                                    <a:rPr lang="en-US" altLang="zh-TW" sz="2400" b="1" i="1">
                                      <a:solidFill>
                                        <a:srgbClr val="C00000"/>
                                      </a:solidFill>
                                      <a:latin typeface="Cambria Math" panose="02040503050406030204" pitchFamily="18" charset="0"/>
                                    </a:rPr>
                                    <m:t>𝑗</m:t>
                                  </m:r>
                                  <m:r>
                                    <a:rPr lang="en-US" altLang="zh-TW" sz="2400" b="1" i="1">
                                      <a:solidFill>
                                        <a:srgbClr val="C00000"/>
                                      </a:solidFill>
                                      <a:latin typeface="Cambria Math" panose="02040503050406030204" pitchFamily="18" charset="0"/>
                                    </a:rPr>
                                    <m:t>=1</m:t>
                                  </m:r>
                                </m:sub>
                                <m:sup>
                                  <m:r>
                                    <a:rPr lang="en-US" altLang="zh-TW" sz="2400" b="1" i="1">
                                      <a:solidFill>
                                        <a:srgbClr val="C00000"/>
                                      </a:solidFill>
                                      <a:latin typeface="Cambria Math" panose="02040503050406030204" pitchFamily="18" charset="0"/>
                                    </a:rPr>
                                    <m:t>𝑟</m:t>
                                  </m:r>
                                </m:sup>
                                <m:e>
                                  <m:sSub>
                                    <m:sSubPr>
                                      <m:ctrlPr>
                                        <a:rPr lang="zh-TW" altLang="zh-TW" sz="2400" b="1" i="1">
                                          <a:solidFill>
                                            <a:srgbClr val="C00000"/>
                                          </a:solidFill>
                                          <a:latin typeface="Cambria Math" panose="02040503050406030204" pitchFamily="18" charset="0"/>
                                        </a:rPr>
                                      </m:ctrlPr>
                                    </m:sSubPr>
                                    <m:e>
                                      <m:r>
                                        <a:rPr lang="en-US" altLang="zh-TW" sz="2400" b="1" i="1">
                                          <a:solidFill>
                                            <a:srgbClr val="C00000"/>
                                          </a:solidFill>
                                          <a:latin typeface="Cambria Math" panose="02040503050406030204" pitchFamily="18" charset="0"/>
                                        </a:rPr>
                                        <m:t>𝜐</m:t>
                                      </m:r>
                                    </m:e>
                                    <m:sub>
                                      <m:r>
                                        <a:rPr lang="en-US" altLang="zh-TW" sz="2400" b="1" i="1">
                                          <a:solidFill>
                                            <a:srgbClr val="C00000"/>
                                          </a:solidFill>
                                          <a:latin typeface="Cambria Math" panose="02040503050406030204" pitchFamily="18" charset="0"/>
                                        </a:rPr>
                                        <m:t>𝑗</m:t>
                                      </m:r>
                                    </m:sub>
                                  </m:sSub>
                                  <m:sSub>
                                    <m:sSubPr>
                                      <m:ctrlPr>
                                        <a:rPr lang="zh-TW" altLang="zh-TW" sz="2400" b="1" i="1">
                                          <a:solidFill>
                                            <a:srgbClr val="C00000"/>
                                          </a:solidFill>
                                          <a:latin typeface="Cambria Math" panose="02040503050406030204" pitchFamily="18" charset="0"/>
                                        </a:rPr>
                                      </m:ctrlPr>
                                    </m:sSubPr>
                                    <m:e>
                                      <m:r>
                                        <a:rPr lang="en-US" altLang="zh-TW" sz="2400" b="1" i="1">
                                          <a:solidFill>
                                            <a:srgbClr val="C00000"/>
                                          </a:solidFill>
                                          <a:latin typeface="Cambria Math" panose="02040503050406030204" pitchFamily="18" charset="0"/>
                                        </a:rPr>
                                        <m:t>𝐴</m:t>
                                      </m:r>
                                    </m:e>
                                    <m:sub>
                                      <m:r>
                                        <a:rPr lang="en-US" altLang="zh-TW" sz="2400" b="1" i="1">
                                          <a:solidFill>
                                            <a:srgbClr val="C00000"/>
                                          </a:solidFill>
                                          <a:latin typeface="Cambria Math" panose="02040503050406030204" pitchFamily="18" charset="0"/>
                                        </a:rPr>
                                        <m:t>𝑗</m:t>
                                      </m:r>
                                    </m:sub>
                                  </m:sSub>
                                </m:e>
                              </m:nary>
                            </m:e>
                          </m:d>
                        </m:e>
                      </m:nary>
                      <m:r>
                        <a:rPr lang="en-US" altLang="zh-TW" sz="2400" b="1" i="1">
                          <a:solidFill>
                            <a:srgbClr val="C00000"/>
                          </a:solidFill>
                          <a:latin typeface="Cambria Math" panose="02040503050406030204" pitchFamily="18" charset="0"/>
                        </a:rPr>
                        <m:t>𝑑</m:t>
                      </m:r>
                      <m:sSub>
                        <m:sSubPr>
                          <m:ctrlPr>
                            <a:rPr lang="en-US" altLang="zh-TW" sz="2400" b="1" i="1">
                              <a:solidFill>
                                <a:srgbClr val="C00000"/>
                              </a:solidFill>
                              <a:latin typeface="Cambria Math" panose="02040503050406030204" pitchFamily="18" charset="0"/>
                            </a:rPr>
                          </m:ctrlPr>
                        </m:sSubPr>
                        <m:e>
                          <m:r>
                            <a:rPr lang="en-US" altLang="zh-TW" sz="2400" b="1" i="1">
                              <a:solidFill>
                                <a:srgbClr val="C00000"/>
                              </a:solidFill>
                              <a:latin typeface="Cambria Math" panose="02040503050406030204" pitchFamily="18" charset="0"/>
                            </a:rPr>
                            <m:t>𝑡</m:t>
                          </m:r>
                        </m:e>
                        <m:sub>
                          <m:r>
                            <a:rPr lang="en-US" altLang="zh-TW" sz="2400" b="1" i="1">
                              <a:solidFill>
                                <a:srgbClr val="C00000"/>
                              </a:solidFill>
                              <a:latin typeface="Cambria Math" panose="02040503050406030204" pitchFamily="18" charset="0"/>
                            </a:rPr>
                            <m:t>𝑐𝑜𝑟𝑟</m:t>
                          </m:r>
                        </m:sub>
                      </m:sSub>
                    </m:oMath>
                  </m:oMathPara>
                </a14:m>
                <a:endParaRPr lang="en-US" altLang="zh-TW" sz="2400" b="1" i="1" dirty="0">
                  <a:solidFill>
                    <a:schemeClr val="tx1">
                      <a:lumMod val="75000"/>
                    </a:schemeClr>
                  </a:solidFill>
                  <a:latin typeface="Cambria Math" panose="02040503050406030204" pitchFamily="18" charset="0"/>
                </a:endParaRPr>
              </a:p>
              <a:p>
                <a:pPr>
                  <a:lnSpc>
                    <a:spcPct val="100000"/>
                  </a:lnSpc>
                </a:pPr>
                <a:r>
                  <a:rPr lang="en-IE" altLang="zh-TW" sz="1800" i="1" dirty="0">
                    <a:latin typeface="Palatino Linotype" panose="02040502050505030304" pitchFamily="18" charset="0"/>
                    <a:cs typeface="Times New Roman" panose="02020603050405020304" pitchFamily="18" charset="0"/>
                  </a:rPr>
                  <a:t>r </a:t>
                </a:r>
                <a:r>
                  <a:rPr lang="en-IE" altLang="zh-TW" sz="1800" dirty="0">
                    <a:latin typeface="Palatino Linotype" panose="02040502050505030304" pitchFamily="18" charset="0"/>
                    <a:cs typeface="Times New Roman" panose="02020603050405020304" pitchFamily="18" charset="0"/>
                  </a:rPr>
                  <a:t>is the number of reactions. For a simple redox process, </a:t>
                </a:r>
                <a:r>
                  <a:rPr lang="en-IE" altLang="zh-TW" sz="1800" i="1" dirty="0">
                    <a:latin typeface="Palatino Linotype" panose="02040502050505030304" pitchFamily="18" charset="0"/>
                    <a:cs typeface="Times New Roman" panose="02020603050405020304" pitchFamily="18" charset="0"/>
                  </a:rPr>
                  <a:t>r=2</a:t>
                </a:r>
                <a:r>
                  <a:rPr lang="en-IE" altLang="zh-TW" sz="1800" dirty="0">
                    <a:latin typeface="Palatino Linotype" panose="02040502050505030304" pitchFamily="18" charset="0"/>
                    <a:cs typeface="Times New Roman" panose="02020603050405020304" pitchFamily="18" charset="0"/>
                  </a:rPr>
                  <a:t>. </a:t>
                </a:r>
              </a:p>
              <a:p>
                <a:pPr>
                  <a:lnSpc>
                    <a:spcPct val="100000"/>
                  </a:lnSpc>
                </a:pPr>
                <a:r>
                  <a:rPr lang="en-US" altLang="zh-TW" sz="1800" dirty="0">
                    <a:latin typeface="Palatino Linotype" panose="02040502050505030304" pitchFamily="18" charset="0"/>
                    <a:cs typeface="Times New Roman" panose="02020603050405020304" pitchFamily="18" charset="0"/>
                  </a:rPr>
                  <a:t>The chemical reaction affinity is using the same concept </a:t>
                </a:r>
                <a14:m>
                  <m:oMath xmlns:m="http://schemas.openxmlformats.org/officeDocument/2006/math">
                    <m:r>
                      <m:rPr>
                        <m:sty m:val="p"/>
                      </m:rPr>
                      <a:rPr lang="en-US" altLang="zh-TW" sz="1800">
                        <a:latin typeface="Cambria Math" panose="02040503050406030204" pitchFamily="18" charset="0"/>
                      </a:rPr>
                      <m:t>A</m:t>
                    </m:r>
                    <m:r>
                      <a:rPr lang="en-US" altLang="zh-TW" sz="1800">
                        <a:latin typeface="Cambria Math" panose="02040503050406030204" pitchFamily="18" charset="0"/>
                      </a:rPr>
                      <m:t>=</m:t>
                    </m:r>
                    <m:r>
                      <a:rPr lang="en-IE" altLang="zh-TW" sz="1800">
                        <a:latin typeface="Cambria Math" panose="02040503050406030204" pitchFamily="18" charset="0"/>
                      </a:rPr>
                      <m:t>𝑧𝐹</m:t>
                    </m:r>
                    <m:r>
                      <a:rPr lang="zh-TW" altLang="en-IE" sz="1800">
                        <a:latin typeface="Cambria Math" panose="02040503050406030204" pitchFamily="18" charset="0"/>
                      </a:rPr>
                      <m:t>𝜂</m:t>
                    </m:r>
                  </m:oMath>
                </a14:m>
                <a:r>
                  <a:rPr lang="en-US" altLang="zh-TW" sz="1800" dirty="0">
                    <a:latin typeface="Palatino Linotype" panose="02040502050505030304" pitchFamily="18" charset="0"/>
                    <a:cs typeface="Times New Roman" panose="02020603050405020304" pitchFamily="18" charset="0"/>
                  </a:rPr>
                  <a:t> </a:t>
                </a:r>
              </a:p>
              <a:p>
                <a:endParaRPr lang="en-US" altLang="zh-TW" sz="2100" b="1" dirty="0">
                  <a:solidFill>
                    <a:schemeClr val="tx2"/>
                  </a:solidFill>
                  <a:latin typeface="Palatino Linotype" panose="02040502050505030304" pitchFamily="18" charset="0"/>
                </a:endParaRPr>
              </a:p>
              <a:p>
                <a:r>
                  <a:rPr lang="en-US" altLang="zh-TW" sz="2800" b="1" dirty="0">
                    <a:solidFill>
                      <a:schemeClr val="tx2"/>
                    </a:solidFill>
                    <a:latin typeface="Palatino Linotype" panose="02040502050505030304" pitchFamily="18" charset="0"/>
                  </a:rPr>
                  <a:t>The total corrosion entropy production is</a:t>
                </a:r>
              </a:p>
              <a:p>
                <a:pPr marL="0" indent="0" algn="ctr">
                  <a:buNone/>
                </a:pPr>
                <a14:m>
                  <m:oMath xmlns:m="http://schemas.openxmlformats.org/officeDocument/2006/math">
                    <m:r>
                      <a:rPr lang="en-US" altLang="zh-TW" sz="2800" b="1" i="1">
                        <a:solidFill>
                          <a:srgbClr val="C00000"/>
                        </a:solidFill>
                        <a:latin typeface="Cambria Math" panose="02040503050406030204" pitchFamily="18" charset="0"/>
                      </a:rPr>
                      <m:t>∆</m:t>
                    </m:r>
                    <m:sSub>
                      <m:sSubPr>
                        <m:ctrlPr>
                          <a:rPr lang="zh-TW" altLang="zh-TW" sz="2800" b="1" i="1">
                            <a:solidFill>
                              <a:srgbClr val="C00000"/>
                            </a:solidFill>
                            <a:latin typeface="Cambria Math" panose="02040503050406030204" pitchFamily="18" charset="0"/>
                          </a:rPr>
                        </m:ctrlPr>
                      </m:sSubPr>
                      <m:e>
                        <m:r>
                          <a:rPr lang="en-US" altLang="zh-TW" sz="2800" b="1" i="1">
                            <a:solidFill>
                              <a:srgbClr val="C00000"/>
                            </a:solidFill>
                            <a:latin typeface="Cambria Math" panose="02040503050406030204" pitchFamily="18" charset="0"/>
                          </a:rPr>
                          <m:t>𝑆</m:t>
                        </m:r>
                      </m:e>
                      <m:sub>
                        <m:r>
                          <a:rPr lang="en-US" altLang="zh-TW" sz="2800" b="1" i="1">
                            <a:solidFill>
                              <a:srgbClr val="C00000"/>
                            </a:solidFill>
                            <a:latin typeface="Cambria Math" panose="02040503050406030204" pitchFamily="18" charset="0"/>
                          </a:rPr>
                          <m:t>𝑐𝑜𝑟𝑟</m:t>
                        </m:r>
                      </m:sub>
                    </m:sSub>
                  </m:oMath>
                </a14:m>
                <a:r>
                  <a:rPr lang="en-US" altLang="zh-TW" sz="2800" b="1" i="1" dirty="0">
                    <a:solidFill>
                      <a:srgbClr val="C00000"/>
                    </a:solidFill>
                    <a:latin typeface="Cambria Math" panose="02040503050406030204" pitchFamily="18" charset="0"/>
                  </a:rPr>
                  <a:t> </a:t>
                </a:r>
                <a14:m>
                  <m:oMath xmlns:m="http://schemas.openxmlformats.org/officeDocument/2006/math">
                    <m:r>
                      <a:rPr lang="en-US" altLang="zh-TW" sz="2800" b="1" i="1">
                        <a:solidFill>
                          <a:srgbClr val="C00000"/>
                        </a:solidFill>
                        <a:latin typeface="Cambria Math" panose="02040503050406030204" pitchFamily="18" charset="0"/>
                      </a:rPr>
                      <m:t>≈∆</m:t>
                    </m:r>
                    <m:sSub>
                      <m:sSubPr>
                        <m:ctrlPr>
                          <a:rPr lang="zh-TW" altLang="zh-TW" sz="2800" i="1">
                            <a:solidFill>
                              <a:srgbClr val="C00000"/>
                            </a:solidFill>
                            <a:latin typeface="Cambria Math" panose="02040503050406030204" pitchFamily="18" charset="0"/>
                          </a:rPr>
                        </m:ctrlPr>
                      </m:sSubPr>
                      <m:e>
                        <m:r>
                          <a:rPr lang="en-US" altLang="zh-TW" sz="2800" b="0" i="1">
                            <a:solidFill>
                              <a:srgbClr val="C00000"/>
                            </a:solidFill>
                            <a:latin typeface="Cambria Math" panose="02040503050406030204" pitchFamily="18" charset="0"/>
                          </a:rPr>
                          <m:t>𝑆</m:t>
                        </m:r>
                      </m:e>
                      <m:sub>
                        <m:r>
                          <a:rPr lang="en-US" altLang="zh-TW" sz="2800" b="0" i="1" smtClean="0">
                            <a:solidFill>
                              <a:srgbClr val="C00000"/>
                            </a:solidFill>
                            <a:latin typeface="Cambria Math" panose="02040503050406030204" pitchFamily="18" charset="0"/>
                          </a:rPr>
                          <m:t>𝑎𝑐𝑡</m:t>
                        </m:r>
                      </m:sub>
                    </m:sSub>
                    <m:r>
                      <a:rPr lang="en-US" altLang="zh-TW" sz="2800" b="1" i="1" smtClean="0">
                        <a:solidFill>
                          <a:srgbClr val="C00000"/>
                        </a:solidFill>
                        <a:latin typeface="Cambria Math" panose="02040503050406030204" pitchFamily="18" charset="0"/>
                      </a:rPr>
                      <m:t>+</m:t>
                    </m:r>
                    <m:r>
                      <a:rPr lang="en-US" altLang="zh-TW" sz="2800" b="1" i="1">
                        <a:solidFill>
                          <a:srgbClr val="C00000"/>
                        </a:solidFill>
                        <a:latin typeface="Cambria Math" panose="02040503050406030204" pitchFamily="18" charset="0"/>
                      </a:rPr>
                      <m:t>∆</m:t>
                    </m:r>
                    <m:sSub>
                      <m:sSubPr>
                        <m:ctrlPr>
                          <a:rPr lang="zh-TW" altLang="zh-TW" sz="2800" b="1" i="1">
                            <a:solidFill>
                              <a:srgbClr val="C00000"/>
                            </a:solidFill>
                            <a:latin typeface="Cambria Math" panose="02040503050406030204" pitchFamily="18" charset="0"/>
                          </a:rPr>
                        </m:ctrlPr>
                      </m:sSubPr>
                      <m:e>
                        <m:r>
                          <a:rPr lang="en-US" altLang="zh-TW" sz="2800" b="1" i="1">
                            <a:solidFill>
                              <a:srgbClr val="C00000"/>
                            </a:solidFill>
                            <a:latin typeface="Cambria Math" panose="02040503050406030204" pitchFamily="18" charset="0"/>
                          </a:rPr>
                          <m:t>𝑆</m:t>
                        </m:r>
                      </m:e>
                      <m:sub>
                        <m:r>
                          <a:rPr lang="en-US" altLang="zh-TW" sz="2800" b="1" i="1">
                            <a:solidFill>
                              <a:srgbClr val="C00000"/>
                            </a:solidFill>
                            <a:latin typeface="Cambria Math" panose="02040503050406030204" pitchFamily="18" charset="0"/>
                          </a:rPr>
                          <m:t>𝑟𝑒𝑎𝑐𝑡</m:t>
                        </m:r>
                      </m:sub>
                    </m:sSub>
                  </m:oMath>
                </a14:m>
                <a:endParaRPr lang="zh-TW" altLang="en-US" sz="2800" b="1" i="1" dirty="0">
                  <a:solidFill>
                    <a:srgbClr val="C00000"/>
                  </a:solidFill>
                  <a:latin typeface="Cambria Math" panose="02040503050406030204" pitchFamily="18" charset="0"/>
                </a:endParaRPr>
              </a:p>
              <a:p>
                <a:endParaRPr lang="en-IE" altLang="zh-TW" sz="2100" b="1" dirty="0">
                  <a:solidFill>
                    <a:schemeClr val="tx2"/>
                  </a:solidFill>
                  <a:latin typeface="Palatino Linotype" panose="02040502050505030304" pitchFamily="18" charset="0"/>
                </a:endParaRPr>
              </a:p>
            </p:txBody>
          </p:sp>
        </mc:Choice>
        <mc:Fallback xmlns="">
          <p:sp>
            <p:nvSpPr>
              <p:cNvPr id="9" name="Content Placeholder 8">
                <a:extLst>
                  <a:ext uri="{FF2B5EF4-FFF2-40B4-BE49-F238E27FC236}">
                    <a16:creationId xmlns:a16="http://schemas.microsoft.com/office/drawing/2014/main" id="{33F21129-AC7B-4039-AD61-79B1064CFD27}"/>
                  </a:ext>
                </a:extLst>
              </p:cNvPr>
              <p:cNvSpPr>
                <a:spLocks noGrp="1" noRot="1" noChangeAspect="1" noMove="1" noResize="1" noEditPoints="1" noAdjustHandles="1" noChangeArrowheads="1" noChangeShapeType="1" noTextEdit="1"/>
              </p:cNvSpPr>
              <p:nvPr>
                <p:ph idx="1"/>
              </p:nvPr>
            </p:nvSpPr>
            <p:spPr>
              <a:xfrm>
                <a:off x="196596" y="2209800"/>
                <a:ext cx="8795004" cy="4309289"/>
              </a:xfrm>
              <a:blipFill>
                <a:blip r:embed="rId2"/>
                <a:stretch>
                  <a:fillRect l="-1247" t="-708"/>
                </a:stretch>
              </a:blipFill>
            </p:spPr>
            <p:txBody>
              <a:bodyPr/>
              <a:lstStyle/>
              <a:p>
                <a:r>
                  <a:rPr lang="en-US">
                    <a:noFill/>
                  </a:rPr>
                  <a:t> </a:t>
                </a:r>
              </a:p>
            </p:txBody>
          </p:sp>
        </mc:Fallback>
      </mc:AlternateContent>
      <p:sp>
        <p:nvSpPr>
          <p:cNvPr id="5" name="Title 1">
            <a:extLst>
              <a:ext uri="{FF2B5EF4-FFF2-40B4-BE49-F238E27FC236}">
                <a16:creationId xmlns:a16="http://schemas.microsoft.com/office/drawing/2014/main" id="{A3F0CED5-2A89-BEEE-7916-34C09F26DAC2}"/>
              </a:ext>
            </a:extLst>
          </p:cNvPr>
          <p:cNvSpPr txBox="1">
            <a:spLocks/>
          </p:cNvSpPr>
          <p:nvPr/>
        </p:nvSpPr>
        <p:spPr>
          <a:xfrm>
            <a:off x="628650" y="754755"/>
            <a:ext cx="78867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2800" b="1" dirty="0">
                <a:solidFill>
                  <a:srgbClr val="C00000"/>
                </a:solidFill>
                <a:latin typeface="Palatino Linotype" panose="02040502050505030304" pitchFamily="18" charset="0"/>
              </a:rPr>
              <a:t>Entropy generation -electrochemical corrosion</a:t>
            </a:r>
            <a:endParaRPr lang="en-US" sz="2800" b="1" dirty="0">
              <a:solidFill>
                <a:srgbClr val="C00000"/>
              </a:solidFill>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DD036D1A-52EA-913E-9E1D-5F1A313EC406}"/>
                  </a:ext>
                </a:extLst>
              </p:cNvPr>
              <p:cNvSpPr txBox="1">
                <a:spLocks/>
              </p:cNvSpPr>
              <p:nvPr/>
            </p:nvSpPr>
            <p:spPr>
              <a:xfrm>
                <a:off x="415960" y="1188970"/>
                <a:ext cx="78867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marL="457200" indent="-457200">
                  <a:spcBef>
                    <a:spcPts val="750"/>
                  </a:spcBef>
                  <a:buClr>
                    <a:srgbClr val="005BBB"/>
                  </a:buClr>
                  <a:buFont typeface="+mj-lt"/>
                  <a:buAutoNum type="arabicPeriod" startAt="8"/>
                </a:pPr>
                <a:r>
                  <a:rPr lang="en-US" altLang="zh-TW" sz="2400" b="1" dirty="0">
                    <a:latin typeface="Palatino Linotype" panose="02040502050505030304" pitchFamily="18" charset="0"/>
                    <a:cs typeface="Arial" charset="0"/>
                  </a:rPr>
                  <a:t>Chemical reaction overpotential,</a:t>
                </a:r>
                <a:r>
                  <a:rPr lang="zh-TW" altLang="en-US" sz="2400" b="1" dirty="0">
                    <a:latin typeface="Palatino Linotype" panose="02040502050505030304" pitchFamily="18" charset="0"/>
                    <a:cs typeface="Arial" charset="0"/>
                  </a:rPr>
                  <a:t> </a:t>
                </a:r>
                <a14:m>
                  <m:oMath xmlns:m="http://schemas.openxmlformats.org/officeDocument/2006/math">
                    <m:sSub>
                      <m:sSubPr>
                        <m:ctrlPr>
                          <a:rPr lang="en-US" altLang="zh-TW" sz="2400" i="1" smtClean="0">
                            <a:latin typeface="Cambria Math" panose="02040503050406030204" pitchFamily="18" charset="0"/>
                            <a:cs typeface="Arial" charset="0"/>
                          </a:rPr>
                        </m:ctrlPr>
                      </m:sSubPr>
                      <m:e>
                        <m:r>
                          <m:rPr>
                            <m:sty m:val="p"/>
                          </m:rPr>
                          <a:rPr lang="en-US" altLang="zh-TW" sz="2400" b="0" i="0">
                            <a:latin typeface="Cambria Math" panose="02040503050406030204" pitchFamily="18" charset="0"/>
                            <a:cs typeface="Arial" charset="0"/>
                          </a:rPr>
                          <m:t>S</m:t>
                        </m:r>
                      </m:e>
                      <m:sub>
                        <m:r>
                          <m:rPr>
                            <m:sty m:val="p"/>
                          </m:rPr>
                          <a:rPr lang="en-US" altLang="zh-TW" sz="2400" b="0" i="0" smtClean="0">
                            <a:latin typeface="Cambria Math" panose="02040503050406030204" pitchFamily="18" charset="0"/>
                            <a:cs typeface="Arial" charset="0"/>
                          </a:rPr>
                          <m:t>act</m:t>
                        </m:r>
                      </m:sub>
                    </m:sSub>
                  </m:oMath>
                </a14:m>
                <a:r>
                  <a:rPr lang="en-US" altLang="zh-TW" sz="2400" b="1" dirty="0">
                    <a:latin typeface="Palatino Linotype" panose="02040502050505030304" pitchFamily="18" charset="0"/>
                    <a:cs typeface="Arial" charset="0"/>
                  </a:rPr>
                  <a:t> </a:t>
                </a:r>
                <a:endParaRPr lang="en-US" sz="2400" b="1" dirty="0">
                  <a:latin typeface="Palatino Linotype" panose="02040502050505030304" pitchFamily="18" charset="0"/>
                  <a:cs typeface="Arial" charset="0"/>
                </a:endParaRPr>
              </a:p>
            </p:txBody>
          </p:sp>
        </mc:Choice>
        <mc:Fallback xmlns="">
          <p:sp>
            <p:nvSpPr>
              <p:cNvPr id="10" name="Title 1">
                <a:extLst>
                  <a:ext uri="{FF2B5EF4-FFF2-40B4-BE49-F238E27FC236}">
                    <a16:creationId xmlns:a16="http://schemas.microsoft.com/office/drawing/2014/main" id="{DD036D1A-52EA-913E-9E1D-5F1A313EC406}"/>
                  </a:ext>
                </a:extLst>
              </p:cNvPr>
              <p:cNvSpPr txBox="1">
                <a:spLocks noRot="1" noChangeAspect="1" noMove="1" noResize="1" noEditPoints="1" noAdjustHandles="1" noChangeArrowheads="1" noChangeShapeType="1" noTextEdit="1"/>
              </p:cNvSpPr>
              <p:nvPr/>
            </p:nvSpPr>
            <p:spPr>
              <a:xfrm>
                <a:off x="415960" y="1188970"/>
                <a:ext cx="7886700" cy="868430"/>
              </a:xfrm>
              <a:prstGeom prst="rect">
                <a:avLst/>
              </a:prstGeom>
              <a:blipFill>
                <a:blip r:embed="rId3"/>
                <a:stretch>
                  <a:fillRect l="-1468" b="-19580"/>
                </a:stretch>
              </a:blipFill>
            </p:spPr>
            <p:txBody>
              <a:bodyPr/>
              <a:lstStyle/>
              <a:p>
                <a:r>
                  <a:rPr lang="en-US">
                    <a:noFill/>
                  </a:rPr>
                  <a:t> </a:t>
                </a:r>
              </a:p>
            </p:txBody>
          </p:sp>
        </mc:Fallback>
      </mc:AlternateContent>
    </p:spTree>
    <p:extLst>
      <p:ext uri="{BB962C8B-B14F-4D97-AF65-F5344CB8AC3E}">
        <p14:creationId xmlns:p14="http://schemas.microsoft.com/office/powerpoint/2010/main" val="54800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458200" cy="1295400"/>
          </a:xfrm>
        </p:spPr>
        <p:txBody>
          <a:bodyPr>
            <a:normAutofit fontScale="90000"/>
          </a:bodyPr>
          <a:lstStyle/>
          <a:p>
            <a:r>
              <a:rPr lang="en-US" sz="3200" b="1" dirty="0">
                <a:solidFill>
                  <a:srgbClr val="C00000"/>
                </a:solidFill>
              </a:rPr>
              <a:t>				</a:t>
            </a:r>
            <a:r>
              <a:rPr lang="en-US" sz="4000" b="1" dirty="0">
                <a:solidFill>
                  <a:srgbClr val="C00000"/>
                </a:solidFill>
              </a:rPr>
              <a:t>Newtonian Mechanics</a:t>
            </a:r>
            <a:br>
              <a:rPr lang="en-US" sz="4000" b="1" dirty="0">
                <a:solidFill>
                  <a:srgbClr val="C00000"/>
                </a:solidFill>
              </a:rPr>
            </a:br>
            <a:r>
              <a:rPr lang="en-US" sz="3200" b="1" dirty="0">
                <a:solidFill>
                  <a:srgbClr val="C00000"/>
                </a:solidFill>
              </a:rPr>
              <a:t>	</a:t>
            </a:r>
            <a:r>
              <a:rPr lang="en-US" sz="2400" b="1" dirty="0"/>
              <a:t>Sir Isaac Newton’s work in “The Principia,” </a:t>
            </a:r>
            <a:r>
              <a:rPr lang="en-US" sz="3100" b="1" dirty="0"/>
              <a:t>1687</a:t>
            </a:r>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3485338237"/>
                  </p:ext>
                </p:extLst>
              </p:nvPr>
            </p:nvGraphicFramePr>
            <p:xfrm>
              <a:off x="76200" y="1981200"/>
              <a:ext cx="9067800" cy="4875378"/>
            </p:xfrm>
            <a:graphic>
              <a:graphicData uri="http://schemas.openxmlformats.org/drawingml/2006/table">
                <a:tbl>
                  <a:tblPr/>
                  <a:tblGrid>
                    <a:gridCol w="3176954">
                      <a:extLst>
                        <a:ext uri="{9D8B030D-6E8A-4147-A177-3AD203B41FA5}">
                          <a16:colId xmlns:a16="http://schemas.microsoft.com/office/drawing/2014/main" val="20000"/>
                        </a:ext>
                      </a:extLst>
                    </a:gridCol>
                    <a:gridCol w="5890846">
                      <a:extLst>
                        <a:ext uri="{9D8B030D-6E8A-4147-A177-3AD203B41FA5}">
                          <a16:colId xmlns:a16="http://schemas.microsoft.com/office/drawing/2014/main" val="20001"/>
                        </a:ext>
                      </a:extLst>
                    </a:gridCol>
                  </a:tblGrid>
                  <a:tr h="914400">
                    <a:tc>
                      <a:txBody>
                        <a:bodyPr/>
                        <a:lstStyle/>
                        <a:p>
                          <a:r>
                            <a:rPr lang="en-US" sz="2000" b="1" dirty="0"/>
                            <a:t>                   </a:t>
                          </a:r>
                          <a:r>
                            <a:rPr lang="en-US" sz="2800" b="1" dirty="0">
                              <a:solidFill>
                                <a:srgbClr val="FF0000"/>
                              </a:solidFill>
                            </a:rPr>
                            <a:t>First Law:</a:t>
                          </a:r>
                        </a:p>
                        <a:p>
                          <a:endParaRPr lang="en-US" sz="2000" dirty="0"/>
                        </a:p>
                      </a:txBody>
                      <a:tcPr marL="68580" marR="68580" marT="34290" marB="34290">
                        <a:lnL>
                          <a:noFill/>
                        </a:lnL>
                        <a:lnR>
                          <a:noFill/>
                        </a:lnR>
                        <a:lnT>
                          <a:noFill/>
                        </a:lnT>
                        <a:lnB>
                          <a:noFill/>
                        </a:lnB>
                        <a:solidFill>
                          <a:srgbClr val="FFFFFF"/>
                        </a:solidFill>
                      </a:tcPr>
                    </a:tc>
                    <a:tc>
                      <a:txBody>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200" b="1" i="1" smtClean="0">
                                        <a:solidFill>
                                          <a:srgbClr val="000C10"/>
                                        </a:solidFill>
                                        <a:latin typeface="Cambria Math" panose="02040503050406030204" pitchFamily="18" charset="0"/>
                                      </a:rPr>
                                    </m:ctrlPr>
                                  </m:naryPr>
                                  <m:sub/>
                                  <m:sup/>
                                  <m:e>
                                    <m:r>
                                      <a:rPr lang="en-US" sz="3200" b="1" i="1" smtClean="0">
                                        <a:solidFill>
                                          <a:srgbClr val="000C10"/>
                                        </a:solidFill>
                                        <a:latin typeface="Cambria Math" panose="02040503050406030204" pitchFamily="18" charset="0"/>
                                      </a:rPr>
                                      <m:t>𝑭</m:t>
                                    </m:r>
                                    <m:r>
                                      <a:rPr lang="en-US" sz="3200" b="1" i="1" smtClean="0">
                                        <a:solidFill>
                                          <a:srgbClr val="000C10"/>
                                        </a:solidFill>
                                        <a:latin typeface="Cambria Math" panose="02040503050406030204" pitchFamily="18" charset="0"/>
                                      </a:rPr>
                                      <m:t>=</m:t>
                                    </m:r>
                                    <m:r>
                                      <a:rPr lang="en-US" sz="3200" b="1" i="1" smtClean="0">
                                        <a:solidFill>
                                          <a:srgbClr val="000C10"/>
                                        </a:solidFill>
                                        <a:latin typeface="Cambria Math" panose="02040503050406030204" pitchFamily="18" charset="0"/>
                                      </a:rPr>
                                      <m:t>𝟎</m:t>
                                    </m:r>
                                    <m:r>
                                      <a:rPr lang="en-US" sz="3200" b="1" i="1" smtClean="0">
                                        <a:solidFill>
                                          <a:srgbClr val="000C10"/>
                                        </a:solidFill>
                                        <a:latin typeface="Cambria Math" panose="02040503050406030204" pitchFamily="18" charset="0"/>
                                      </a:rPr>
                                      <m:t>,       </m:t>
                                    </m:r>
                                    <m:f>
                                      <m:fPr>
                                        <m:ctrlPr>
                                          <a:rPr lang="en-US" sz="3200" b="1" i="1" smtClean="0">
                                            <a:solidFill>
                                              <a:srgbClr val="000C10"/>
                                            </a:solidFill>
                                            <a:latin typeface="Cambria Math" panose="02040503050406030204" pitchFamily="18" charset="0"/>
                                          </a:rPr>
                                        </m:ctrlPr>
                                      </m:fPr>
                                      <m:num>
                                        <m:r>
                                          <a:rPr lang="en-US" sz="3200" b="1" i="1" smtClean="0">
                                            <a:solidFill>
                                              <a:srgbClr val="000C10"/>
                                            </a:solidFill>
                                            <a:latin typeface="Cambria Math" panose="02040503050406030204" pitchFamily="18" charset="0"/>
                                          </a:rPr>
                                          <m:t>𝒅𝒗</m:t>
                                        </m:r>
                                      </m:num>
                                      <m:den>
                                        <m:r>
                                          <a:rPr lang="en-US" sz="3200" b="1" i="1" smtClean="0">
                                            <a:solidFill>
                                              <a:srgbClr val="000C10"/>
                                            </a:solidFill>
                                            <a:latin typeface="Cambria Math" panose="02040503050406030204" pitchFamily="18" charset="0"/>
                                          </a:rPr>
                                          <m:t>𝒅𝒕</m:t>
                                        </m:r>
                                      </m:den>
                                    </m:f>
                                    <m:r>
                                      <a:rPr lang="en-US" sz="3200" b="1" i="1" smtClean="0">
                                        <a:solidFill>
                                          <a:srgbClr val="000C10"/>
                                        </a:solidFill>
                                        <a:latin typeface="Cambria Math" panose="02040503050406030204" pitchFamily="18" charset="0"/>
                                      </a:rPr>
                                      <m:t>=</m:t>
                                    </m:r>
                                    <m:r>
                                      <a:rPr lang="en-US" sz="3200" b="1" i="1" smtClean="0">
                                        <a:solidFill>
                                          <a:srgbClr val="000C10"/>
                                        </a:solidFill>
                                        <a:latin typeface="Cambria Math" panose="02040503050406030204" pitchFamily="18" charset="0"/>
                                      </a:rPr>
                                      <m:t>𝟎</m:t>
                                    </m:r>
                                  </m:e>
                                </m:nary>
                              </m:oMath>
                            </m:oMathPara>
                          </a14:m>
                          <a:endParaRPr lang="en-US" sz="3200" b="1" dirty="0"/>
                        </a:p>
                      </a:txBody>
                      <a:tcPr marL="68580" marR="68580" marT="34290" marB="34290" anchor="ctr">
                        <a:lnL>
                          <a:noFill/>
                        </a:lnL>
                        <a:lnR>
                          <a:noFill/>
                        </a:lnR>
                        <a:lnT>
                          <a:noFill/>
                        </a:lnT>
                        <a:lnB>
                          <a:noFill/>
                        </a:lnB>
                        <a:solidFill>
                          <a:srgbClr val="FFFFFF"/>
                        </a:solidFill>
                      </a:tcPr>
                    </a:tc>
                    <a:extLst>
                      <a:ext uri="{0D108BD9-81ED-4DB2-BD59-A6C34878D82A}">
                        <a16:rowId xmlns:a16="http://schemas.microsoft.com/office/drawing/2014/main" val="10000"/>
                      </a:ext>
                    </a:extLst>
                  </a:tr>
                  <a:tr h="1593225">
                    <a:tc>
                      <a:txBody>
                        <a:bodyPr/>
                        <a:lstStyle/>
                        <a:p>
                          <a:pPr algn="r"/>
                          <a:r>
                            <a:rPr lang="en-US" sz="2000" b="1" dirty="0">
                              <a:effectLst/>
                            </a:rPr>
                            <a:t>                      </a:t>
                          </a:r>
                        </a:p>
                        <a:p>
                          <a:pPr algn="r"/>
                          <a:endParaRPr lang="en-US" sz="2000" b="1" dirty="0">
                            <a:solidFill>
                              <a:srgbClr val="FF0000"/>
                            </a:solidFill>
                            <a:effectLst/>
                          </a:endParaRPr>
                        </a:p>
                        <a:p>
                          <a:pPr algn="r"/>
                          <a:r>
                            <a:rPr lang="en-US" sz="2800" b="1" dirty="0">
                              <a:solidFill>
                                <a:srgbClr val="FF0000"/>
                              </a:solidFill>
                              <a:effectLst/>
                            </a:rPr>
                            <a:t>Second                                  Law</a:t>
                          </a:r>
                          <a:r>
                            <a:rPr lang="en-US" sz="2800" dirty="0">
                              <a:solidFill>
                                <a:srgbClr val="FF0000"/>
                              </a:solidFill>
                              <a:effectLst/>
                            </a:rPr>
                            <a:t>:</a:t>
                          </a:r>
                          <a:endParaRPr lang="en-US" sz="2800" dirty="0">
                            <a:solidFill>
                              <a:srgbClr val="FF0000"/>
                            </a:solidFill>
                          </a:endParaRPr>
                        </a:p>
                      </a:txBody>
                      <a:tcPr marL="68580" marR="68580" marT="34290" marB="34290">
                        <a:lnL>
                          <a:noFill/>
                        </a:lnL>
                        <a:lnR>
                          <a:noFill/>
                        </a:lnR>
                        <a:lnT>
                          <a:noFill/>
                        </a:lnT>
                        <a:lnB>
                          <a:noFill/>
                        </a:lnB>
                        <a:solidFill>
                          <a:srgbClr val="FFFFFF"/>
                        </a:solidFill>
                      </a:tcPr>
                    </a:tc>
                    <a:tc>
                      <a:txBody>
                        <a:bodyPr/>
                        <a:lstStyle/>
                        <a:p>
                          <a:pPr/>
                          <a14:m>
                            <m:oMathPara xmlns:m="http://schemas.openxmlformats.org/officeDocument/2006/math">
                              <m:oMathParaPr>
                                <m:jc m:val="centerGroup"/>
                              </m:oMathParaPr>
                              <m:oMath xmlns:m="http://schemas.openxmlformats.org/officeDocument/2006/math">
                                <m:r>
                                  <a:rPr lang="en-US" sz="2800" b="1" i="1" smtClean="0">
                                    <a:solidFill>
                                      <a:srgbClr val="000C10"/>
                                    </a:solidFill>
                                    <a:latin typeface="Cambria Math" panose="02040503050406030204" pitchFamily="18" charset="0"/>
                                  </a:rPr>
                                  <m:t>𝑭</m:t>
                                </m:r>
                                <m:r>
                                  <a:rPr lang="en-US" sz="2800" b="1" i="1" smtClean="0">
                                    <a:solidFill>
                                      <a:srgbClr val="000C10"/>
                                    </a:solidFill>
                                    <a:latin typeface="Cambria Math" panose="02040503050406030204" pitchFamily="18" charset="0"/>
                                  </a:rPr>
                                  <m:t>=</m:t>
                                </m:r>
                                <m:r>
                                  <a:rPr lang="en-US" sz="2800" b="1" i="1" smtClean="0">
                                    <a:solidFill>
                                      <a:srgbClr val="000C10"/>
                                    </a:solidFill>
                                    <a:latin typeface="Cambria Math" panose="02040503050406030204" pitchFamily="18" charset="0"/>
                                  </a:rPr>
                                  <m:t>𝒎</m:t>
                                </m:r>
                                <m:r>
                                  <a:rPr lang="en-US" sz="2800" b="1" i="1" smtClean="0">
                                    <a:solidFill>
                                      <a:srgbClr val="000C10"/>
                                    </a:solidFill>
                                    <a:latin typeface="Cambria Math" panose="02040503050406030204" pitchFamily="18" charset="0"/>
                                  </a:rPr>
                                  <m:t> </m:t>
                                </m:r>
                                <m:f>
                                  <m:fPr>
                                    <m:ctrlPr>
                                      <a:rPr lang="en-US" sz="2800" b="1" i="1" smtClean="0">
                                        <a:solidFill>
                                          <a:srgbClr val="000C10"/>
                                        </a:solidFill>
                                        <a:latin typeface="Cambria Math" panose="02040503050406030204" pitchFamily="18" charset="0"/>
                                      </a:rPr>
                                    </m:ctrlPr>
                                  </m:fPr>
                                  <m:num>
                                    <m:r>
                                      <a:rPr lang="en-US" sz="2800" b="1" i="1" smtClean="0">
                                        <a:solidFill>
                                          <a:srgbClr val="000C10"/>
                                        </a:solidFill>
                                        <a:latin typeface="Cambria Math" panose="02040503050406030204" pitchFamily="18" charset="0"/>
                                      </a:rPr>
                                      <m:t>𝒅𝒗</m:t>
                                    </m:r>
                                  </m:num>
                                  <m:den>
                                    <m:r>
                                      <a:rPr lang="en-US" sz="2800" b="1" i="1" smtClean="0">
                                        <a:solidFill>
                                          <a:srgbClr val="000C10"/>
                                        </a:solidFill>
                                        <a:latin typeface="Cambria Math" panose="02040503050406030204" pitchFamily="18" charset="0"/>
                                      </a:rPr>
                                      <m:t>𝒅𝒕</m:t>
                                    </m:r>
                                  </m:den>
                                </m:f>
                              </m:oMath>
                            </m:oMathPara>
                          </a14:m>
                          <a:endParaRPr lang="en-US" sz="2800" dirty="0">
                            <a:solidFill>
                              <a:srgbClr val="000C10"/>
                            </a:solidFill>
                          </a:endParaRPr>
                        </a:p>
                      </a:txBody>
                      <a:tcPr marL="68580" marR="68580" marT="34290" marB="34290" anchor="ctr">
                        <a:lnL>
                          <a:noFill/>
                        </a:lnL>
                        <a:lnR>
                          <a:noFill/>
                        </a:lnR>
                        <a:lnT>
                          <a:noFill/>
                        </a:lnT>
                        <a:lnB>
                          <a:noFill/>
                        </a:lnB>
                        <a:solidFill>
                          <a:srgbClr val="FFFFFF"/>
                        </a:solidFill>
                      </a:tcPr>
                    </a:tc>
                    <a:extLst>
                      <a:ext uri="{0D108BD9-81ED-4DB2-BD59-A6C34878D82A}">
                        <a16:rowId xmlns:a16="http://schemas.microsoft.com/office/drawing/2014/main" val="10001"/>
                      </a:ext>
                    </a:extLst>
                  </a:tr>
                  <a:tr h="2032600">
                    <a:tc>
                      <a:txBody>
                        <a:bodyPr/>
                        <a:lstStyle/>
                        <a:p>
                          <a:r>
                            <a:rPr lang="en-US" sz="2800" b="1" dirty="0">
                              <a:effectLst/>
                            </a:rPr>
                            <a:t>            </a:t>
                          </a:r>
                          <a:r>
                            <a:rPr lang="en-US" sz="2800" b="1" dirty="0">
                              <a:solidFill>
                                <a:srgbClr val="FF0000"/>
                              </a:solidFill>
                              <a:effectLst/>
                            </a:rPr>
                            <a:t>Third Law:</a:t>
                          </a:r>
                          <a:endParaRPr lang="en-US" sz="2800" dirty="0">
                            <a:solidFill>
                              <a:srgbClr val="FF0000"/>
                            </a:solidFill>
                          </a:endParaRPr>
                        </a:p>
                      </a:txBody>
                      <a:tcPr marL="68580" marR="68580" marT="34290" marB="34290">
                        <a:lnL>
                          <a:noFill/>
                        </a:lnL>
                        <a:lnR>
                          <a:noFill/>
                        </a:lnR>
                        <a:lnT>
                          <a:noFill/>
                        </a:lnT>
                        <a:lnB>
                          <a:noFill/>
                        </a:lnB>
                        <a:solidFill>
                          <a:srgbClr val="FFFFFF"/>
                        </a:solidFill>
                      </a:tcPr>
                    </a:tc>
                    <a:tc>
                      <a:txBody>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000C10"/>
                                        </a:solidFill>
                                        <a:latin typeface="Cambria Math" panose="02040503050406030204" pitchFamily="18" charset="0"/>
                                      </a:rPr>
                                    </m:ctrlPr>
                                  </m:sSubPr>
                                  <m:e>
                                    <m:r>
                                      <a:rPr lang="en-US" sz="2800" b="1" i="1" smtClean="0">
                                        <a:solidFill>
                                          <a:srgbClr val="000C10"/>
                                        </a:solidFill>
                                        <a:latin typeface="Cambria Math" panose="02040503050406030204" pitchFamily="18" charset="0"/>
                                      </a:rPr>
                                      <m:t>𝑭</m:t>
                                    </m:r>
                                  </m:e>
                                  <m:sub>
                                    <m:r>
                                      <a:rPr lang="en-US" sz="2800" b="1" i="1" smtClean="0">
                                        <a:solidFill>
                                          <a:srgbClr val="000C10"/>
                                        </a:solidFill>
                                        <a:latin typeface="Cambria Math" panose="02040503050406030204" pitchFamily="18" charset="0"/>
                                      </a:rPr>
                                      <m:t>𝟏𝟐</m:t>
                                    </m:r>
                                  </m:sub>
                                </m:sSub>
                                <m:r>
                                  <a:rPr lang="en-US" sz="2800" b="1" i="1" smtClean="0">
                                    <a:solidFill>
                                      <a:srgbClr val="000C10"/>
                                    </a:solidFill>
                                    <a:latin typeface="Cambria Math" panose="02040503050406030204" pitchFamily="18" charset="0"/>
                                  </a:rPr>
                                  <m:t>= </m:t>
                                </m:r>
                                <m:sSub>
                                  <m:sSubPr>
                                    <m:ctrlPr>
                                      <a:rPr lang="en-US" sz="2800" b="1" i="1" smtClean="0">
                                        <a:solidFill>
                                          <a:srgbClr val="000C10"/>
                                        </a:solidFill>
                                        <a:latin typeface="Cambria Math" panose="02040503050406030204" pitchFamily="18" charset="0"/>
                                      </a:rPr>
                                    </m:ctrlPr>
                                  </m:sSubPr>
                                  <m:e>
                                    <m:r>
                                      <a:rPr lang="en-US" sz="2800" b="1" i="1" smtClean="0">
                                        <a:solidFill>
                                          <a:srgbClr val="000C10"/>
                                        </a:solidFill>
                                        <a:latin typeface="Cambria Math" panose="02040503050406030204" pitchFamily="18" charset="0"/>
                                      </a:rPr>
                                      <m:t>𝑭</m:t>
                                    </m:r>
                                  </m:e>
                                  <m:sub>
                                    <m:r>
                                      <a:rPr lang="en-US" sz="2800" b="1" i="1" smtClean="0">
                                        <a:solidFill>
                                          <a:srgbClr val="000C10"/>
                                        </a:solidFill>
                                        <a:latin typeface="Cambria Math" panose="02040503050406030204" pitchFamily="18" charset="0"/>
                                      </a:rPr>
                                      <m:t>𝟐𝟏</m:t>
                                    </m:r>
                                  </m:sub>
                                </m:sSub>
                              </m:oMath>
                            </m:oMathPara>
                          </a14:m>
                          <a:endParaRPr lang="en-US" sz="2800" b="1" i="1" dirty="0">
                            <a:solidFill>
                              <a:srgbClr val="000C10"/>
                            </a:solidFill>
                          </a:endParaRPr>
                        </a:p>
                        <a:p>
                          <a:endParaRPr lang="en-US" sz="2800" b="1" i="1" dirty="0">
                            <a:solidFill>
                              <a:srgbClr val="000C10"/>
                            </a:solidFill>
                          </a:endParaRPr>
                        </a:p>
                        <a:p>
                          <a14:m>
                            <m:oMath xmlns:m="http://schemas.openxmlformats.org/officeDocument/2006/math">
                              <m:sSub>
                                <m:sSubPr>
                                  <m:ctrlPr>
                                    <a:rPr lang="en-US" sz="2800" b="1" i="1" smtClean="0">
                                      <a:solidFill>
                                        <a:srgbClr val="000C10"/>
                                      </a:solidFill>
                                      <a:latin typeface="Cambria Math" panose="02040503050406030204" pitchFamily="18" charset="0"/>
                                    </a:rPr>
                                  </m:ctrlPr>
                                </m:sSubPr>
                                <m:e>
                                  <m:r>
                                    <a:rPr lang="en-US" sz="2800" b="1" i="1" smtClean="0">
                                      <a:solidFill>
                                        <a:srgbClr val="000C10"/>
                                      </a:solidFill>
                                      <a:latin typeface="Cambria Math" panose="02040503050406030204" pitchFamily="18" charset="0"/>
                                    </a:rPr>
                                    <m:t>𝑭</m:t>
                                  </m:r>
                                </m:e>
                                <m:sub>
                                  <m:r>
                                    <a:rPr lang="en-US" sz="2800" b="1" i="1" smtClean="0">
                                      <a:solidFill>
                                        <a:srgbClr val="000C10"/>
                                      </a:solidFill>
                                      <a:latin typeface="Cambria Math" panose="02040503050406030204" pitchFamily="18" charset="0"/>
                                    </a:rPr>
                                    <m:t>𝟐𝟏</m:t>
                                  </m:r>
                                </m:sub>
                              </m:sSub>
                              <m:r>
                                <a:rPr lang="en-US" sz="2800" b="1" i="1" smtClean="0">
                                  <a:solidFill>
                                    <a:srgbClr val="000C10"/>
                                  </a:solidFill>
                                  <a:latin typeface="Cambria Math" panose="02040503050406030204" pitchFamily="18" charset="0"/>
                                </a:rPr>
                                <m:t>= </m:t>
                              </m:r>
                              <m:sSub>
                                <m:sSubPr>
                                  <m:ctrlPr>
                                    <a:rPr lang="en-US" sz="2800" b="1" i="1" smtClean="0">
                                      <a:solidFill>
                                        <a:srgbClr val="000C10"/>
                                      </a:solidFill>
                                      <a:latin typeface="Cambria Math" panose="02040503050406030204" pitchFamily="18" charset="0"/>
                                    </a:rPr>
                                  </m:ctrlPr>
                                </m:sSubPr>
                                <m:e>
                                  <m:r>
                                    <a:rPr lang="en-US" sz="2800" b="1" i="1" smtClean="0">
                                      <a:solidFill>
                                        <a:srgbClr val="000C10"/>
                                      </a:solidFill>
                                      <a:latin typeface="Cambria Math" panose="02040503050406030204" pitchFamily="18" charset="0"/>
                                    </a:rPr>
                                    <m:t>𝒌</m:t>
                                  </m:r>
                                </m:e>
                                <m:sub>
                                  <m:r>
                                    <a:rPr lang="en-US" sz="2800" b="1" i="1" smtClean="0">
                                      <a:solidFill>
                                        <a:srgbClr val="000C10"/>
                                      </a:solidFill>
                                      <a:latin typeface="Cambria Math" panose="02040503050406030204" pitchFamily="18" charset="0"/>
                                    </a:rPr>
                                    <m:t>𝟐𝟏</m:t>
                                  </m:r>
                                </m:sub>
                              </m:sSub>
                              <m:sSub>
                                <m:sSubPr>
                                  <m:ctrlPr>
                                    <a:rPr lang="en-US" sz="2800" b="1" i="1" smtClean="0">
                                      <a:solidFill>
                                        <a:srgbClr val="000C10"/>
                                      </a:solidFill>
                                      <a:latin typeface="Cambria Math" panose="02040503050406030204" pitchFamily="18" charset="0"/>
                                    </a:rPr>
                                  </m:ctrlPr>
                                </m:sSubPr>
                                <m:e>
                                  <m:r>
                                    <a:rPr lang="en-US" sz="2800" b="1" i="1" smtClean="0">
                                      <a:solidFill>
                                        <a:srgbClr val="000C10"/>
                                      </a:solidFill>
                                      <a:latin typeface="Cambria Math" panose="02040503050406030204" pitchFamily="18" charset="0"/>
                                    </a:rPr>
                                    <m:t>𝒖</m:t>
                                  </m:r>
                                </m:e>
                                <m:sub>
                                  <m:r>
                                    <a:rPr lang="en-US" sz="2800" b="1" i="1" smtClean="0">
                                      <a:solidFill>
                                        <a:srgbClr val="000C10"/>
                                      </a:solidFill>
                                      <a:latin typeface="Cambria Math" panose="02040503050406030204" pitchFamily="18" charset="0"/>
                                    </a:rPr>
                                    <m:t>𝟐𝟏</m:t>
                                  </m:r>
                                </m:sub>
                              </m:sSub>
                            </m:oMath>
                          </a14:m>
                          <a:r>
                            <a:rPr lang="en-US" sz="2800" b="1" i="1" dirty="0">
                              <a:solidFill>
                                <a:srgbClr val="000C10"/>
                              </a:solidFill>
                            </a:rPr>
                            <a:t> (</a:t>
                          </a:r>
                          <a:r>
                            <a:rPr lang="en-US" sz="2800" b="1" i="1" dirty="0">
                              <a:solidFill>
                                <a:srgbClr val="FF0000"/>
                              </a:solidFill>
                            </a:rPr>
                            <a:t>Hooke’s Law 1678</a:t>
                          </a:r>
                          <a:r>
                            <a:rPr lang="en-US" sz="2800" b="1" i="1" dirty="0">
                              <a:solidFill>
                                <a:srgbClr val="000C10"/>
                              </a:solidFill>
                            </a:rPr>
                            <a:t>)</a:t>
                          </a:r>
                        </a:p>
                        <a:p>
                          <a:endParaRPr lang="en-US" sz="2800" b="1" i="1" dirty="0">
                            <a:solidFill>
                              <a:srgbClr val="000C10"/>
                            </a:solidFill>
                          </a:endParaRPr>
                        </a:p>
                      </a:txBody>
                      <a:tcPr marL="68580" marR="68580" marT="34290" marB="34290" anchor="ctr">
                        <a:lnL>
                          <a:noFill/>
                        </a:lnL>
                        <a:lnR>
                          <a:noFill/>
                        </a:lnR>
                        <a:lnT>
                          <a:noFill/>
                        </a:lnT>
                        <a:lnB>
                          <a:noFill/>
                        </a:lnB>
                        <a:solidFill>
                          <a:srgbClr val="FFFFFF"/>
                        </a:solidFill>
                      </a:tcPr>
                    </a:tc>
                    <a:extLst>
                      <a:ext uri="{0D108BD9-81ED-4DB2-BD59-A6C34878D82A}">
                        <a16:rowId xmlns:a16="http://schemas.microsoft.com/office/drawing/2014/main" val="10002"/>
                      </a:ext>
                    </a:extLst>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3485338237"/>
                  </p:ext>
                </p:extLst>
              </p:nvPr>
            </p:nvGraphicFramePr>
            <p:xfrm>
              <a:off x="76200" y="1981200"/>
              <a:ext cx="9067800" cy="4875378"/>
            </p:xfrm>
            <a:graphic>
              <a:graphicData uri="http://schemas.openxmlformats.org/drawingml/2006/table">
                <a:tbl>
                  <a:tblPr/>
                  <a:tblGrid>
                    <a:gridCol w="3176954">
                      <a:extLst>
                        <a:ext uri="{9D8B030D-6E8A-4147-A177-3AD203B41FA5}">
                          <a16:colId xmlns:a16="http://schemas.microsoft.com/office/drawing/2014/main" val="20000"/>
                        </a:ext>
                      </a:extLst>
                    </a:gridCol>
                    <a:gridCol w="5890846">
                      <a:extLst>
                        <a:ext uri="{9D8B030D-6E8A-4147-A177-3AD203B41FA5}">
                          <a16:colId xmlns:a16="http://schemas.microsoft.com/office/drawing/2014/main" val="20001"/>
                        </a:ext>
                      </a:extLst>
                    </a:gridCol>
                  </a:tblGrid>
                  <a:tr h="1249553">
                    <a:tc>
                      <a:txBody>
                        <a:bodyPr/>
                        <a:lstStyle/>
                        <a:p>
                          <a:r>
                            <a:rPr lang="en-US" sz="2000" b="1" dirty="0"/>
                            <a:t>                   </a:t>
                          </a:r>
                          <a:r>
                            <a:rPr lang="en-US" sz="2800" b="1" dirty="0">
                              <a:solidFill>
                                <a:srgbClr val="FF0000"/>
                              </a:solidFill>
                            </a:rPr>
                            <a:t>First Law:</a:t>
                          </a:r>
                        </a:p>
                        <a:p>
                          <a:endParaRPr lang="en-US" sz="2000" dirty="0"/>
                        </a:p>
                      </a:txBody>
                      <a:tcPr marL="68580" marR="68580" marT="34290" marB="34290">
                        <a:lnL>
                          <a:noFill/>
                        </a:lnL>
                        <a:lnR>
                          <a:noFill/>
                        </a:lnR>
                        <a:lnT>
                          <a:noFill/>
                        </a:lnT>
                        <a:lnB>
                          <a:noFill/>
                        </a:lnB>
                        <a:solidFill>
                          <a:srgbClr val="FFFFFF"/>
                        </a:solidFill>
                      </a:tcPr>
                    </a:tc>
                    <a:tc>
                      <a:txBody>
                        <a:bodyPr/>
                        <a:lstStyle/>
                        <a:p>
                          <a:endParaRPr lang="en-US"/>
                        </a:p>
                      </a:txBody>
                      <a:tcPr marL="68580" marR="68580" marT="34290" marB="34290" anchor="ctr">
                        <a:lnL>
                          <a:noFill/>
                        </a:lnL>
                        <a:lnR>
                          <a:noFill/>
                        </a:lnR>
                        <a:lnT>
                          <a:noFill/>
                        </a:lnT>
                        <a:lnB>
                          <a:noFill/>
                        </a:lnB>
                        <a:blipFill>
                          <a:blip r:embed="rId2"/>
                          <a:stretch>
                            <a:fillRect l="-53878" t="-5854" b="-290244"/>
                          </a:stretch>
                        </a:blipFill>
                      </a:tcPr>
                    </a:tc>
                    <a:extLst>
                      <a:ext uri="{0D108BD9-81ED-4DB2-BD59-A6C34878D82A}">
                        <a16:rowId xmlns:a16="http://schemas.microsoft.com/office/drawing/2014/main" val="10000"/>
                      </a:ext>
                    </a:extLst>
                  </a:tr>
                  <a:tr h="1593225">
                    <a:tc>
                      <a:txBody>
                        <a:bodyPr/>
                        <a:lstStyle/>
                        <a:p>
                          <a:pPr algn="r"/>
                          <a:r>
                            <a:rPr lang="en-US" sz="2000" b="1" dirty="0">
                              <a:effectLst/>
                            </a:rPr>
                            <a:t>                      </a:t>
                          </a:r>
                        </a:p>
                        <a:p>
                          <a:pPr algn="r"/>
                          <a:endParaRPr lang="en-US" sz="2000" b="1" dirty="0">
                            <a:solidFill>
                              <a:srgbClr val="FF0000"/>
                            </a:solidFill>
                            <a:effectLst/>
                          </a:endParaRPr>
                        </a:p>
                        <a:p>
                          <a:pPr algn="r"/>
                          <a:r>
                            <a:rPr lang="en-US" sz="2800" b="1" dirty="0">
                              <a:solidFill>
                                <a:srgbClr val="FF0000"/>
                              </a:solidFill>
                              <a:effectLst/>
                            </a:rPr>
                            <a:t>Second                                  Law</a:t>
                          </a:r>
                          <a:r>
                            <a:rPr lang="en-US" sz="2800" dirty="0">
                              <a:solidFill>
                                <a:srgbClr val="FF0000"/>
                              </a:solidFill>
                              <a:effectLst/>
                            </a:rPr>
                            <a:t>:</a:t>
                          </a:r>
                          <a:endParaRPr lang="en-US" sz="2800" dirty="0">
                            <a:solidFill>
                              <a:srgbClr val="FF0000"/>
                            </a:solidFill>
                          </a:endParaRPr>
                        </a:p>
                      </a:txBody>
                      <a:tcPr marL="68580" marR="68580" marT="34290" marB="34290">
                        <a:lnL>
                          <a:noFill/>
                        </a:lnL>
                        <a:lnR>
                          <a:noFill/>
                        </a:lnR>
                        <a:lnT>
                          <a:noFill/>
                        </a:lnT>
                        <a:lnB>
                          <a:noFill/>
                        </a:lnB>
                        <a:solidFill>
                          <a:srgbClr val="FFFFFF"/>
                        </a:solidFill>
                      </a:tcPr>
                    </a:tc>
                    <a:tc>
                      <a:txBody>
                        <a:bodyPr/>
                        <a:lstStyle/>
                        <a:p>
                          <a:endParaRPr lang="en-US"/>
                        </a:p>
                      </a:txBody>
                      <a:tcPr marL="68580" marR="68580" marT="34290" marB="34290" anchor="ctr">
                        <a:lnL>
                          <a:noFill/>
                        </a:lnL>
                        <a:lnR>
                          <a:noFill/>
                        </a:lnR>
                        <a:lnT>
                          <a:noFill/>
                        </a:lnT>
                        <a:lnB>
                          <a:noFill/>
                        </a:lnB>
                        <a:blipFill>
                          <a:blip r:embed="rId2"/>
                          <a:stretch>
                            <a:fillRect l="-53878" t="-83142" b="-127969"/>
                          </a:stretch>
                        </a:blipFill>
                      </a:tcPr>
                    </a:tc>
                    <a:extLst>
                      <a:ext uri="{0D108BD9-81ED-4DB2-BD59-A6C34878D82A}">
                        <a16:rowId xmlns:a16="http://schemas.microsoft.com/office/drawing/2014/main" val="10001"/>
                      </a:ext>
                    </a:extLst>
                  </a:tr>
                  <a:tr h="2032600">
                    <a:tc>
                      <a:txBody>
                        <a:bodyPr/>
                        <a:lstStyle/>
                        <a:p>
                          <a:r>
                            <a:rPr lang="en-US" sz="2800" b="1" dirty="0">
                              <a:effectLst/>
                            </a:rPr>
                            <a:t>            </a:t>
                          </a:r>
                          <a:r>
                            <a:rPr lang="en-US" sz="2800" b="1" dirty="0">
                              <a:solidFill>
                                <a:srgbClr val="FF0000"/>
                              </a:solidFill>
                              <a:effectLst/>
                            </a:rPr>
                            <a:t>Third Law:</a:t>
                          </a:r>
                          <a:endParaRPr lang="en-US" sz="2800" dirty="0">
                            <a:solidFill>
                              <a:srgbClr val="FF0000"/>
                            </a:solidFill>
                          </a:endParaRPr>
                        </a:p>
                      </a:txBody>
                      <a:tcPr marL="68580" marR="68580" marT="34290" marB="34290">
                        <a:lnL>
                          <a:noFill/>
                        </a:lnL>
                        <a:lnR>
                          <a:noFill/>
                        </a:lnR>
                        <a:lnT>
                          <a:noFill/>
                        </a:lnT>
                        <a:lnB>
                          <a:noFill/>
                        </a:lnB>
                        <a:solidFill>
                          <a:srgbClr val="FFFFFF"/>
                        </a:solidFill>
                      </a:tcPr>
                    </a:tc>
                    <a:tc>
                      <a:txBody>
                        <a:bodyPr/>
                        <a:lstStyle/>
                        <a:p>
                          <a:endParaRPr lang="en-US"/>
                        </a:p>
                      </a:txBody>
                      <a:tcPr marL="68580" marR="68580" marT="34290" marB="34290" anchor="ctr">
                        <a:lnL>
                          <a:noFill/>
                        </a:lnL>
                        <a:lnR>
                          <a:noFill/>
                        </a:lnR>
                        <a:lnT>
                          <a:noFill/>
                        </a:lnT>
                        <a:lnB>
                          <a:noFill/>
                        </a:lnB>
                        <a:blipFill>
                          <a:blip r:embed="rId2"/>
                          <a:stretch>
                            <a:fillRect l="-53878" t="-143114"/>
                          </a:stretch>
                        </a:blipFill>
                      </a:tcPr>
                    </a:tc>
                    <a:extLst>
                      <a:ext uri="{0D108BD9-81ED-4DB2-BD59-A6C34878D82A}">
                        <a16:rowId xmlns:a16="http://schemas.microsoft.com/office/drawing/2014/main" val="10002"/>
                      </a:ext>
                    </a:extLst>
                  </a:tr>
                </a:tbl>
              </a:graphicData>
            </a:graphic>
          </p:graphicFrame>
        </mc:Fallback>
      </mc:AlternateContent>
      <p:pic>
        <p:nvPicPr>
          <p:cNvPr id="3" name="Picture 2"/>
          <p:cNvPicPr>
            <a:picLocks noChangeAspect="1"/>
          </p:cNvPicPr>
          <p:nvPr/>
        </p:nvPicPr>
        <p:blipFill>
          <a:blip r:embed="rId3"/>
          <a:stretch>
            <a:fillRect/>
          </a:stretch>
        </p:blipFill>
        <p:spPr>
          <a:xfrm>
            <a:off x="304800" y="2819400"/>
            <a:ext cx="1501264" cy="1773523"/>
          </a:xfrm>
          <a:prstGeom prst="rect">
            <a:avLst/>
          </a:prstGeom>
        </p:spPr>
      </p:pic>
      <p:pic>
        <p:nvPicPr>
          <p:cNvPr id="5" name="Picture 4" descr="Robert Hooke (Author of Micrographia)">
            <a:extLst>
              <a:ext uri="{FF2B5EF4-FFF2-40B4-BE49-F238E27FC236}">
                <a16:creationId xmlns:a16="http://schemas.microsoft.com/office/drawing/2014/main" id="{DEC4DE67-3906-8F9B-FE42-D122EAAA81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282" y="5257800"/>
            <a:ext cx="1381760" cy="1463040"/>
          </a:xfrm>
          <a:prstGeom prst="rect">
            <a:avLst/>
          </a:prstGeom>
          <a:noFill/>
          <a:ln>
            <a:noFill/>
          </a:ln>
        </p:spPr>
      </p:pic>
    </p:spTree>
    <p:extLst>
      <p:ext uri="{BB962C8B-B14F-4D97-AF65-F5344CB8AC3E}">
        <p14:creationId xmlns:p14="http://schemas.microsoft.com/office/powerpoint/2010/main" val="1436834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3F61A40B-0852-4516-AFB3-DDADCA7AF7E9}"/>
              </a:ext>
            </a:extLst>
          </p:cNvPr>
          <p:cNvSpPr>
            <a:spLocks noGrp="1"/>
          </p:cNvSpPr>
          <p:nvPr>
            <p:ph type="title"/>
          </p:nvPr>
        </p:nvSpPr>
        <p:spPr>
          <a:xfrm>
            <a:off x="628650" y="751654"/>
            <a:ext cx="7886700" cy="762000"/>
          </a:xfrm>
        </p:spPr>
        <p:txBody>
          <a:bodyPr>
            <a:noAutofit/>
          </a:bodyPr>
          <a:lstStyle/>
          <a:p>
            <a:pPr>
              <a:spcBef>
                <a:spcPts val="750"/>
              </a:spcBef>
              <a:buClr>
                <a:srgbClr val="005BBB"/>
              </a:buClr>
            </a:pPr>
            <a:r>
              <a:rPr lang="en-US" altLang="zh-TW" sz="3200" b="1" dirty="0">
                <a:solidFill>
                  <a:srgbClr val="FF0000"/>
                </a:solidFill>
                <a:latin typeface="Palatino Linotype" panose="02040502050505030304" pitchFamily="18" charset="0"/>
                <a:cs typeface="Arial" charset="0"/>
              </a:rPr>
              <a:t>Thermodynamic Fundamental Equation </a:t>
            </a:r>
            <a:endParaRPr lang="en-US" sz="3200" b="1" dirty="0">
              <a:solidFill>
                <a:srgbClr val="FF0000"/>
              </a:solidFill>
              <a:latin typeface="Palatino Linotype" panose="02040502050505030304" pitchFamily="18" charset="0"/>
              <a:cs typeface="Arial" charset="0"/>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C6C2B1D-0985-4ABB-A9C5-22602BA9D6E3}"/>
                  </a:ext>
                </a:extLst>
              </p:cNvPr>
              <p:cNvSpPr txBox="1"/>
              <p:nvPr/>
            </p:nvSpPr>
            <p:spPr>
              <a:xfrm>
                <a:off x="-29066" y="1654625"/>
                <a:ext cx="8762999" cy="3120085"/>
              </a:xfrm>
              <a:prstGeom prst="rect">
                <a:avLst/>
              </a:prstGeom>
              <a:noFill/>
            </p:spPr>
            <p:txBody>
              <a:bodyPr wrap="square">
                <a:spAutoFit/>
              </a:bodyPr>
              <a:lstStyle/>
              <a:p>
                <a:pPr marL="226695" algn="ctr">
                  <a:spcAft>
                    <a:spcPts val="600"/>
                  </a:spcAft>
                </a:pPr>
                <a14:m>
                  <m:oMathPara xmlns:m="http://schemas.openxmlformats.org/officeDocument/2006/math">
                    <m:oMathParaPr>
                      <m:jc m:val="centerGroup"/>
                    </m:oMathParaPr>
                    <m:oMath xmlns:m="http://schemas.openxmlformats.org/officeDocument/2006/math">
                      <m:r>
                        <m:rPr>
                          <m:sty m:val="p"/>
                        </m:rPr>
                        <a:rPr lang="el-GR" altLang="zh-TW" i="1" kern="100" smtClean="0">
                          <a:solidFill>
                            <a:srgbClr val="000000"/>
                          </a:solidFill>
                          <a:latin typeface="Cambria Math" panose="02040503050406030204" pitchFamily="18" charset="0"/>
                          <a:ea typeface="PMingLiU" panose="02020500000000000000" pitchFamily="18" charset="-120"/>
                          <a:cs typeface="Times New Roman" panose="02020603050405020304" pitchFamily="18" charset="0"/>
                        </a:rPr>
                        <m:t>Δ</m:t>
                      </m:r>
                      <m:r>
                        <a:rPr lang="en-US" altLang="zh-TW" i="1" kern="100">
                          <a:solidFill>
                            <a:srgbClr val="000000"/>
                          </a:solidFill>
                          <a:latin typeface="Cambria Math" panose="02040503050406030204" pitchFamily="18" charset="0"/>
                          <a:ea typeface="PMingLiU" panose="02020500000000000000" pitchFamily="18" charset="-120"/>
                          <a:cs typeface="Times New Roman" panose="02020603050405020304" pitchFamily="18" charset="0"/>
                        </a:rPr>
                        <m:t>𝑠</m:t>
                      </m:r>
                      <m:r>
                        <a:rPr lang="en-US" altLang="zh-TW" i="1" kern="100">
                          <a:solidFill>
                            <a:srgbClr val="000000"/>
                          </a:solidFill>
                          <a:latin typeface="Cambria Math" panose="02040503050406030204" pitchFamily="18" charset="0"/>
                          <a:ea typeface="PMingLiU" panose="02020500000000000000" pitchFamily="18" charset="-120"/>
                          <a:cs typeface="Times New Roman" panose="02020603050405020304" pitchFamily="18" charset="0"/>
                        </a:rPr>
                        <m:t>=</m:t>
                      </m:r>
                      <m:r>
                        <a:rPr lang="zh-TW" altLang="en-CA"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𝜌</m:t>
                      </m:r>
                      <m:f>
                        <m:fPr>
                          <m:ctrlP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fPr>
                        <m:num>
                          <m:sSub>
                            <m:sSubPr>
                              <m:ctrlP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𝑁</m:t>
                              </m:r>
                            </m:e>
                            <m:sub>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𝐴</m:t>
                              </m:r>
                            </m:sub>
                          </m:sSub>
                        </m:num>
                        <m:den>
                          <m:sSub>
                            <m:sSubPr>
                              <m:ctrlP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𝑚</m:t>
                              </m:r>
                            </m:e>
                            <m:sub>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𝑠</m:t>
                              </m:r>
                            </m:sub>
                          </m:sSub>
                        </m:den>
                      </m:f>
                      <m:d>
                        <m:dPr>
                          <m:ctrlP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dPr>
                        <m:e>
                          <m:r>
                            <a:rPr lang="en-CA"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sSub>
                            <m:sSubPr>
                              <m:ctrlPr>
                                <a:rPr lang="zh-TW"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CA"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𝐶</m:t>
                              </m:r>
                            </m:e>
                            <m:sub>
                              <m:r>
                                <a:rPr lang="en-CA"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𝑣</m:t>
                              </m:r>
                            </m:sub>
                          </m:sSub>
                          <m:f>
                            <m:fPr>
                              <m:ctrlPr>
                                <a:rPr lang="zh-TW"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fPr>
                            <m:num>
                              <m:sSub>
                                <m:sSubPr>
                                  <m:ctrlPr>
                                    <a:rPr lang="zh-TW"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𝐸</m:t>
                                  </m:r>
                                </m:e>
                                <m:sub>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𝑓</m:t>
                                  </m:r>
                                </m:sub>
                              </m:sSub>
                            </m:num>
                            <m:den>
                              <m:r>
                                <a:rPr lang="en-CA"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𝑇</m:t>
                              </m:r>
                            </m:den>
                          </m:f>
                        </m:e>
                      </m:d>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r>
                        <a:rPr lang="zh-TW" altLang="en-CA"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𝜌</m:t>
                      </m:r>
                      <m:f>
                        <m:fPr>
                          <m:ctrlP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fPr>
                        <m:num>
                          <m:sSub>
                            <m:sSubPr>
                              <m:ctrlP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𝑁</m:t>
                              </m:r>
                            </m:e>
                            <m:sub>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𝐴</m:t>
                              </m:r>
                            </m:sub>
                          </m:sSub>
                        </m:num>
                        <m:den>
                          <m:sSub>
                            <m:sSubPr>
                              <m:ctrlP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𝑚</m:t>
                              </m:r>
                            </m:e>
                            <m:sub>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𝑠</m:t>
                              </m:r>
                            </m:sub>
                          </m:sSub>
                        </m:den>
                      </m:f>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r>
                        <a:rPr lang="en-CA"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sSub>
                        <m:sSubPr>
                          <m:ctrlPr>
                            <a:rPr lang="zh-TW"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CA"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𝐶</m:t>
                          </m:r>
                        </m:e>
                        <m:sub>
                          <m:r>
                            <a:rPr lang="en-CA"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𝑣</m:t>
                          </m:r>
                        </m:sub>
                      </m:sSub>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sSub>
                        <m:sSubPr>
                          <m:ctrlPr>
                            <a:rPr lang="zh-TW"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𝑠</m:t>
                          </m:r>
                        </m:e>
                        <m:sub>
                          <m:r>
                            <a:rPr lang="en-US" altLang="zh-TW" i="1" kern="10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𝑣</m:t>
                          </m:r>
                        </m:sub>
                      </m:sSub>
                    </m:oMath>
                  </m:oMathPara>
                </a14:m>
                <a:endParaRPr lang="en-US" altLang="zh-TW" i="1" kern="100" dirty="0">
                  <a:solidFill>
                    <a:srgbClr val="00B050"/>
                  </a:solidFill>
                  <a:latin typeface="Cambria Math" panose="02040503050406030204" pitchFamily="18" charset="0"/>
                  <a:ea typeface="PMingLiU" panose="02020500000000000000" pitchFamily="18" charset="-120"/>
                  <a:cs typeface="Times New Roman" panose="02020603050405020304" pitchFamily="18" charset="0"/>
                </a:endParaRPr>
              </a:p>
              <a:p>
                <a:pPr marL="226695" algn="ctr">
                  <a:spcAft>
                    <a:spcPts val="600"/>
                  </a:spcAft>
                </a:pPr>
                <a:r>
                  <a:rPr lang="en-US" altLang="zh-TW" sz="1800" kern="100" dirty="0">
                    <a:solidFill>
                      <a:srgbClr val="00B050"/>
                    </a:solidFill>
                    <a:latin typeface="Calibri" panose="020F0502020204030204" pitchFamily="34" charset="0"/>
                    <a:ea typeface="PMingLiU" panose="02020500000000000000" pitchFamily="18" charset="-120"/>
                    <a:cs typeface="Times New Roman" panose="02020603050405020304" pitchFamily="18" charset="0"/>
                  </a:rPr>
                  <a:t>+</a:t>
                </a:r>
                <a:r>
                  <a:rPr lang="en-US" altLang="zh-TW" sz="1800" kern="100" dirty="0">
                    <a:solidFill>
                      <a:srgbClr val="00B050"/>
                    </a:solidFill>
                    <a:ea typeface="PMingLiU" panose="02020500000000000000" pitchFamily="18" charset="-120"/>
                    <a:cs typeface="Times New Roman" panose="02020603050405020304" pitchFamily="18" charset="0"/>
                  </a:rPr>
                  <a:t> </a:t>
                </a:r>
                <a14:m>
                  <m:oMath xmlns:m="http://schemas.openxmlformats.org/officeDocument/2006/math">
                    <m:f>
                      <m:fPr>
                        <m:ctrlP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fPr>
                      <m:num>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1</m:t>
                        </m:r>
                      </m:num>
                      <m:den>
                        <m:r>
                          <a:rPr lang="zh-TW" altLang="en-US"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𝜌</m:t>
                        </m:r>
                      </m:den>
                    </m:f>
                    <m:r>
                      <a:rPr lang="zh-TW" altLang="en-US"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 </m:t>
                    </m:r>
                    <m:nary>
                      <m:naryPr>
                        <m:ctrlP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naryPr>
                      <m:sub>
                        <m:sSub>
                          <m:sSubPr>
                            <m:ctrlP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𝑡</m:t>
                            </m:r>
                          </m:e>
                          <m:sub>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0</m:t>
                            </m:r>
                          </m:sub>
                        </m:sSub>
                      </m:sub>
                      <m:sup>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𝑡</m:t>
                        </m:r>
                      </m:sup>
                      <m:e>
                        <m:d>
                          <m:dPr>
                            <m:begChr m:val="["/>
                            <m:endChr m:val="]"/>
                            <m:ctrlPr>
                              <a:rPr lang="en-US" altLang="zh-TW" sz="1800" i="1" smtClean="0">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dPr>
                          <m:e>
                            <m:sSub>
                              <m:sSub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𝑘</m:t>
                                </m:r>
                              </m:e>
                              <m:sub>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h</m:t>
                                </m:r>
                              </m:sub>
                            </m:sSub>
                            <m:f>
                              <m:f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fPr>
                              <m:num>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𝑇</m:t>
                                </m:r>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𝑇</m:t>
                                </m:r>
                              </m:num>
                              <m:den>
                                <m:r>
                                  <a:rPr lang="zh-TW" altLang="en-US"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𝜌</m:t>
                                </m:r>
                                <m:sSup>
                                  <m:sSup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pPr>
                                  <m:e>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𝑇</m:t>
                                    </m:r>
                                  </m:e>
                                  <m:sup>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2</m:t>
                                    </m:r>
                                  </m:sup>
                                </m:sSup>
                              </m:den>
                            </m:f>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f>
                              <m:f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fPr>
                              <m:num>
                                <m:sSub>
                                  <m:sSub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𝐶</m:t>
                                    </m:r>
                                  </m:e>
                                  <m:sub>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𝑣</m:t>
                                    </m:r>
                                  </m:sub>
                                </m:sSub>
                                <m:sSub>
                                  <m:sSub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𝐷</m:t>
                                    </m:r>
                                  </m:e>
                                  <m:sub>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𝑣</m:t>
                                    </m:r>
                                  </m:sub>
                                </m:sSub>
                              </m:num>
                              <m:den>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𝑘</m:t>
                                </m:r>
                                <m:sSup>
                                  <m:sSup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pPr>
                                  <m:e>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𝑇</m:t>
                                    </m:r>
                                  </m:e>
                                  <m:sup>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2</m:t>
                                    </m:r>
                                  </m:sup>
                                </m:sSup>
                              </m:den>
                            </m:f>
                            <m:sSup>
                              <m:sSup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pPr>
                              <m:e>
                                <m:d>
                                  <m:d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dPr>
                                  <m:e>
                                    <m:f>
                                      <m:f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fPr>
                                      <m:num>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𝑄</m:t>
                                        </m:r>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r>
                                          <m:rPr>
                                            <m:sty m:val="p"/>
                                          </m:rP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T</m:t>
                                        </m:r>
                                      </m:num>
                                      <m:den>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𝑇</m:t>
                                        </m:r>
                                      </m:den>
                                    </m:f>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f>
                                      <m:f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fPr>
                                      <m:num>
                                        <m:sSub>
                                          <m:sSubPr>
                                            <m:ctrlPr>
                                              <a:rPr lang="zh-TW"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ctrlPr>
                                          </m:sSubPr>
                                          <m:e>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𝑘</m:t>
                                            </m:r>
                                          </m:e>
                                          <m:sub>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𝑏</m:t>
                                            </m:r>
                                          </m:sub>
                                        </m:sSub>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𝑇</m:t>
                                        </m:r>
                                      </m:num>
                                      <m:den>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𝑐</m:t>
                                        </m:r>
                                      </m:den>
                                    </m:f>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m:t>
                                    </m:r>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𝑐</m:t>
                                    </m:r>
                                  </m:e>
                                </m:d>
                              </m:e>
                              <m:sup>
                                <m:r>
                                  <a:rPr lang="en-US" altLang="zh-TW" sz="1800" i="1">
                                    <a:solidFill>
                                      <a:srgbClr val="00B050"/>
                                    </a:solidFill>
                                    <a:latin typeface="Cambria Math" panose="02040503050406030204" pitchFamily="18" charset="0"/>
                                    <a:ea typeface="PMingLiU" panose="02020500000000000000" pitchFamily="18" charset="-120"/>
                                    <a:cs typeface="Times New Roman" panose="02020603050405020304" pitchFamily="18" charset="0"/>
                                  </a:rPr>
                                  <m:t>2</m:t>
                                </m:r>
                              </m:sup>
                            </m:sSup>
                          </m:e>
                        </m:d>
                        <m:r>
                          <a:rPr lang="en-US" altLang="zh-TW" sz="1800" b="0" i="1" smtClean="0">
                            <a:solidFill>
                              <a:srgbClr val="00B050"/>
                            </a:solidFill>
                            <a:latin typeface="Cambria Math" panose="02040503050406030204" pitchFamily="18" charset="0"/>
                            <a:ea typeface="PMingLiU" panose="02020500000000000000" pitchFamily="18" charset="-120"/>
                            <a:cs typeface="Times New Roman" panose="02020603050405020304" pitchFamily="18" charset="0"/>
                          </a:rPr>
                          <m:t>𝑑𝑡</m:t>
                        </m:r>
                      </m:e>
                    </m:nary>
                  </m:oMath>
                </a14:m>
                <a:endParaRPr lang="en-US" altLang="zh-TW" dirty="0">
                  <a:solidFill>
                    <a:srgbClr val="000000"/>
                  </a:solidFill>
                  <a:latin typeface="Cambria Math" panose="02040503050406030204" pitchFamily="18" charset="0"/>
                  <a:cs typeface="Times New Roman" panose="02020603050405020304" pitchFamily="18" charset="0"/>
                </a:endParaRPr>
              </a:p>
              <a:p>
                <a:pPr marL="226695" algn="ctr">
                  <a:spcAft>
                    <a:spcPts val="600"/>
                  </a:spcAft>
                </a:pPr>
                <a14:m>
                  <m:oMath xmlns:m="http://schemas.openxmlformats.org/officeDocument/2006/math">
                    <m:r>
                      <a:rPr lang="en-US" altLang="zh-TW">
                        <a:solidFill>
                          <a:srgbClr val="C00000"/>
                        </a:solidFill>
                        <a:latin typeface="Cambria Math" panose="02040503050406030204" pitchFamily="18" charset="0"/>
                        <a:cs typeface="Times New Roman" panose="02020603050405020304" pitchFamily="18" charset="0"/>
                      </a:rPr>
                      <m:t>+</m:t>
                    </m:r>
                    <m:nary>
                      <m:naryPr>
                        <m:limLoc m:val="subSup"/>
                        <m:ctrlPr>
                          <a:rPr lang="zh-TW" altLang="zh-TW" i="1">
                            <a:solidFill>
                              <a:srgbClr val="C00000"/>
                            </a:solidFill>
                            <a:latin typeface="Cambria Math" panose="02040503050406030204" pitchFamily="18" charset="0"/>
                            <a:cs typeface="Times New Roman" panose="02020603050405020304" pitchFamily="18" charset="0"/>
                          </a:rPr>
                        </m:ctrlPr>
                      </m:naryPr>
                      <m:sub>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𝑡</m:t>
                            </m:r>
                          </m:e>
                          <m:sub>
                            <m:r>
                              <a:rPr lang="en-US" altLang="zh-TW" b="0" i="1">
                                <a:solidFill>
                                  <a:srgbClr val="C00000"/>
                                </a:solidFill>
                                <a:latin typeface="Cambria Math" panose="02040503050406030204" pitchFamily="18" charset="0"/>
                                <a:cs typeface="Times New Roman" panose="02020603050405020304" pitchFamily="18" charset="0"/>
                              </a:rPr>
                              <m:t>0</m:t>
                            </m:r>
                          </m:sub>
                        </m:sSub>
                      </m:sub>
                      <m:sup>
                        <m:r>
                          <a:rPr lang="en-US" altLang="zh-TW" b="0" i="1">
                            <a:solidFill>
                              <a:srgbClr val="C00000"/>
                            </a:solidFill>
                            <a:latin typeface="Cambria Math" panose="02040503050406030204" pitchFamily="18" charset="0"/>
                            <a:cs typeface="Times New Roman" panose="02020603050405020304" pitchFamily="18" charset="0"/>
                          </a:rPr>
                          <m:t>𝑡</m:t>
                        </m:r>
                      </m:sup>
                      <m:e>
                        <m:f>
                          <m:fPr>
                            <m:ctrlPr>
                              <a:rPr lang="zh-TW" altLang="zh-TW" i="1">
                                <a:solidFill>
                                  <a:srgbClr val="C00000"/>
                                </a:solidFill>
                                <a:latin typeface="Cambria Math" panose="02040503050406030204" pitchFamily="18" charset="0"/>
                                <a:cs typeface="Times New Roman" panose="02020603050405020304" pitchFamily="18" charset="0"/>
                              </a:rPr>
                            </m:ctrlPr>
                          </m:fPr>
                          <m:num>
                            <m:r>
                              <a:rPr lang="en-US" altLang="zh-TW" b="0" i="1">
                                <a:solidFill>
                                  <a:srgbClr val="C00000"/>
                                </a:solidFill>
                                <a:latin typeface="Cambria Math" panose="02040503050406030204" pitchFamily="18" charset="0"/>
                                <a:cs typeface="Times New Roman" panose="02020603050405020304" pitchFamily="18" charset="0"/>
                              </a:rPr>
                              <m:t>1</m:t>
                            </m:r>
                          </m:num>
                          <m:den>
                            <m:r>
                              <a:rPr lang="en-US" altLang="zh-TW" b="0" i="1">
                                <a:solidFill>
                                  <a:srgbClr val="C00000"/>
                                </a:solidFill>
                                <a:latin typeface="Cambria Math" panose="02040503050406030204" pitchFamily="18" charset="0"/>
                                <a:cs typeface="Times New Roman" panose="02020603050405020304" pitchFamily="18" charset="0"/>
                              </a:rPr>
                              <m:t>𝜌</m:t>
                            </m:r>
                            <m:r>
                              <a:rPr lang="en-US" altLang="zh-TW" b="0" i="1">
                                <a:solidFill>
                                  <a:srgbClr val="C00000"/>
                                </a:solidFill>
                                <a:latin typeface="Cambria Math" panose="02040503050406030204" pitchFamily="18" charset="0"/>
                                <a:cs typeface="Times New Roman" panose="02020603050405020304" pitchFamily="18" charset="0"/>
                              </a:rPr>
                              <m:t>𝑇</m:t>
                            </m:r>
                          </m:den>
                        </m:f>
                        <m:d>
                          <m:dPr>
                            <m:ctrlPr>
                              <a:rPr lang="zh-TW" altLang="zh-TW" i="1">
                                <a:solidFill>
                                  <a:srgbClr val="C00000"/>
                                </a:solidFill>
                                <a:latin typeface="Cambria Math" panose="02040503050406030204" pitchFamily="18" charset="0"/>
                                <a:cs typeface="Times New Roman" panose="02020603050405020304" pitchFamily="18" charset="0"/>
                              </a:rPr>
                            </m:ctrlPr>
                          </m:dPr>
                          <m:e>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𝐽</m:t>
                                </m:r>
                              </m:e>
                              <m:sub>
                                <m:r>
                                  <a:rPr lang="en-US" altLang="zh-TW" b="0" i="1">
                                    <a:solidFill>
                                      <a:srgbClr val="C00000"/>
                                    </a:solidFill>
                                    <a:latin typeface="Cambria Math" panose="02040503050406030204" pitchFamily="18" charset="0"/>
                                    <a:cs typeface="Times New Roman" panose="02020603050405020304" pitchFamily="18" charset="0"/>
                                  </a:rPr>
                                  <m:t>𝑀</m:t>
                                </m:r>
                                <m:r>
                                  <a:rPr lang="en-US" altLang="zh-TW" b="0">
                                    <a:solidFill>
                                      <a:srgbClr val="C00000"/>
                                    </a:solidFill>
                                    <a:latin typeface="Cambria Math" panose="02040503050406030204" pitchFamily="18" charset="0"/>
                                    <a:cs typeface="Times New Roman" panose="02020603050405020304" pitchFamily="18" charset="0"/>
                                  </a:rPr>
                                  <m:t>,</m:t>
                                </m:r>
                                <m:r>
                                  <a:rPr lang="en-US" altLang="zh-TW" b="0" i="1">
                                    <a:solidFill>
                                      <a:srgbClr val="C00000"/>
                                    </a:solidFill>
                                    <a:latin typeface="Cambria Math" panose="02040503050406030204" pitchFamily="18" charset="0"/>
                                    <a:cs typeface="Times New Roman" panose="02020603050405020304" pitchFamily="18" charset="0"/>
                                  </a:rPr>
                                  <m:t>𝑎</m:t>
                                </m:r>
                              </m:sub>
                            </m:sSub>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𝛼</m:t>
                                </m:r>
                              </m:e>
                              <m:sub>
                                <m:r>
                                  <a:rPr lang="en-US" altLang="zh-TW" b="0" i="1">
                                    <a:solidFill>
                                      <a:srgbClr val="C00000"/>
                                    </a:solidFill>
                                    <a:latin typeface="Cambria Math" panose="02040503050406030204" pitchFamily="18" charset="0"/>
                                    <a:cs typeface="Times New Roman" panose="02020603050405020304" pitchFamily="18" charset="0"/>
                                  </a:rPr>
                                  <m:t>𝑀</m:t>
                                </m:r>
                              </m:sub>
                            </m:sSub>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𝑧</m:t>
                                </m:r>
                              </m:e>
                              <m:sub>
                                <m:r>
                                  <a:rPr lang="en-US" altLang="zh-TW" b="0" i="1">
                                    <a:solidFill>
                                      <a:srgbClr val="C00000"/>
                                    </a:solidFill>
                                    <a:latin typeface="Cambria Math" panose="02040503050406030204" pitchFamily="18" charset="0"/>
                                    <a:cs typeface="Times New Roman" panose="02020603050405020304" pitchFamily="18" charset="0"/>
                                  </a:rPr>
                                  <m:t>𝑀</m:t>
                                </m:r>
                              </m:sub>
                            </m:sSub>
                            <m:r>
                              <a:rPr lang="en-US" altLang="zh-TW" b="0" i="1">
                                <a:solidFill>
                                  <a:srgbClr val="C00000"/>
                                </a:solidFill>
                                <a:latin typeface="Cambria Math" panose="02040503050406030204" pitchFamily="18" charset="0"/>
                                <a:cs typeface="Times New Roman" panose="02020603050405020304" pitchFamily="18" charset="0"/>
                              </a:rPr>
                              <m:t>𝐹</m:t>
                            </m:r>
                            <m:r>
                              <a:rPr lang="en-US" altLang="zh-TW" b="0" i="1">
                                <a:solidFill>
                                  <a:srgbClr val="C00000"/>
                                </a:solidFill>
                                <a:latin typeface="Cambria Math" panose="02040503050406030204" pitchFamily="18" charset="0"/>
                                <a:cs typeface="Times New Roman" panose="02020603050405020304" pitchFamily="18" charset="0"/>
                              </a:rPr>
                              <m:t>𝜂</m:t>
                            </m:r>
                            <m:r>
                              <a:rPr lang="en-US" altLang="zh-TW" b="0">
                                <a:solidFill>
                                  <a:srgbClr val="C00000"/>
                                </a:solidFill>
                                <a:latin typeface="Cambria Math" panose="02040503050406030204" pitchFamily="18" charset="0"/>
                                <a:cs typeface="Times New Roman" panose="02020603050405020304" pitchFamily="18" charset="0"/>
                              </a:rPr>
                              <m:t>+</m:t>
                            </m:r>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𝐽</m:t>
                                </m:r>
                              </m:e>
                              <m:sub>
                                <m:r>
                                  <a:rPr lang="en-US" altLang="zh-TW" b="0" i="1">
                                    <a:solidFill>
                                      <a:srgbClr val="C00000"/>
                                    </a:solidFill>
                                    <a:latin typeface="Cambria Math" panose="02040503050406030204" pitchFamily="18" charset="0"/>
                                    <a:cs typeface="Times New Roman" panose="02020603050405020304" pitchFamily="18" charset="0"/>
                                  </a:rPr>
                                  <m:t>𝑀</m:t>
                                </m:r>
                                <m:r>
                                  <a:rPr lang="en-US" altLang="zh-TW" b="0">
                                    <a:solidFill>
                                      <a:srgbClr val="C00000"/>
                                    </a:solidFill>
                                    <a:latin typeface="Cambria Math" panose="02040503050406030204" pitchFamily="18" charset="0"/>
                                    <a:cs typeface="Times New Roman" panose="02020603050405020304" pitchFamily="18" charset="0"/>
                                  </a:rPr>
                                  <m:t>,</m:t>
                                </m:r>
                                <m:r>
                                  <a:rPr lang="en-US" altLang="zh-TW" b="0" i="1">
                                    <a:solidFill>
                                      <a:srgbClr val="C00000"/>
                                    </a:solidFill>
                                    <a:latin typeface="Cambria Math" panose="02040503050406030204" pitchFamily="18" charset="0"/>
                                    <a:cs typeface="Times New Roman" panose="02020603050405020304" pitchFamily="18" charset="0"/>
                                  </a:rPr>
                                  <m:t>𝑐</m:t>
                                </m:r>
                              </m:sub>
                            </m:sSub>
                            <m:d>
                              <m:dPr>
                                <m:ctrlPr>
                                  <a:rPr lang="zh-TW" altLang="zh-TW" i="1">
                                    <a:solidFill>
                                      <a:srgbClr val="C00000"/>
                                    </a:solidFill>
                                    <a:latin typeface="Cambria Math" panose="02040503050406030204" pitchFamily="18" charset="0"/>
                                    <a:cs typeface="Times New Roman" panose="02020603050405020304" pitchFamily="18" charset="0"/>
                                  </a:rPr>
                                </m:ctrlPr>
                              </m:dPr>
                              <m:e>
                                <m:r>
                                  <a:rPr lang="en-US" altLang="zh-TW" b="0" i="1">
                                    <a:solidFill>
                                      <a:srgbClr val="C00000"/>
                                    </a:solidFill>
                                    <a:latin typeface="Cambria Math" panose="02040503050406030204" pitchFamily="18" charset="0"/>
                                    <a:cs typeface="Times New Roman" panose="02020603050405020304" pitchFamily="18" charset="0"/>
                                  </a:rPr>
                                  <m:t>1</m:t>
                                </m:r>
                                <m:r>
                                  <a:rPr lang="en-US" altLang="zh-TW" b="0">
                                    <a:solidFill>
                                      <a:srgbClr val="C00000"/>
                                    </a:solidFill>
                                    <a:latin typeface="Cambria Math" panose="02040503050406030204" pitchFamily="18" charset="0"/>
                                    <a:cs typeface="Times New Roman" panose="02020603050405020304" pitchFamily="18" charset="0"/>
                                  </a:rPr>
                                  <m:t>−</m:t>
                                </m:r>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𝛼</m:t>
                                    </m:r>
                                  </m:e>
                                  <m:sub>
                                    <m:r>
                                      <a:rPr lang="en-US" altLang="zh-TW" b="0" i="1">
                                        <a:solidFill>
                                          <a:srgbClr val="C00000"/>
                                        </a:solidFill>
                                        <a:latin typeface="Cambria Math" panose="02040503050406030204" pitchFamily="18" charset="0"/>
                                        <a:cs typeface="Times New Roman" panose="02020603050405020304" pitchFamily="18" charset="0"/>
                                      </a:rPr>
                                      <m:t>𝑀</m:t>
                                    </m:r>
                                  </m:sub>
                                </m:sSub>
                              </m:e>
                            </m:d>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𝑧</m:t>
                                </m:r>
                              </m:e>
                              <m:sub>
                                <m:r>
                                  <a:rPr lang="en-US" altLang="zh-TW" b="0" i="1">
                                    <a:solidFill>
                                      <a:srgbClr val="C00000"/>
                                    </a:solidFill>
                                    <a:latin typeface="Cambria Math" panose="02040503050406030204" pitchFamily="18" charset="0"/>
                                    <a:cs typeface="Times New Roman" panose="02020603050405020304" pitchFamily="18" charset="0"/>
                                  </a:rPr>
                                  <m:t>𝑀</m:t>
                                </m:r>
                              </m:sub>
                            </m:sSub>
                            <m:r>
                              <a:rPr lang="en-US" altLang="zh-TW" b="0" i="1">
                                <a:solidFill>
                                  <a:srgbClr val="C00000"/>
                                </a:solidFill>
                                <a:latin typeface="Cambria Math" panose="02040503050406030204" pitchFamily="18" charset="0"/>
                                <a:cs typeface="Times New Roman" panose="02020603050405020304" pitchFamily="18" charset="0"/>
                              </a:rPr>
                              <m:t>𝐹</m:t>
                            </m:r>
                            <m:r>
                              <a:rPr lang="en-US" altLang="zh-TW" b="0" i="1">
                                <a:solidFill>
                                  <a:srgbClr val="C00000"/>
                                </a:solidFill>
                                <a:latin typeface="Cambria Math" panose="02040503050406030204" pitchFamily="18" charset="0"/>
                                <a:cs typeface="Times New Roman" panose="02020603050405020304" pitchFamily="18" charset="0"/>
                              </a:rPr>
                              <m:t>𝜂</m:t>
                            </m:r>
                            <m:r>
                              <a:rPr lang="en-US" altLang="zh-TW" b="0">
                                <a:solidFill>
                                  <a:srgbClr val="C00000"/>
                                </a:solidFill>
                                <a:latin typeface="Cambria Math" panose="02040503050406030204" pitchFamily="18" charset="0"/>
                                <a:cs typeface="Times New Roman" panose="02020603050405020304" pitchFamily="18" charset="0"/>
                              </a:rPr>
                              <m:t>+</m:t>
                            </m:r>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𝐽</m:t>
                                </m:r>
                              </m:e>
                              <m:sub>
                                <m:r>
                                  <a:rPr lang="en-US" altLang="zh-TW" b="0" i="1">
                                    <a:solidFill>
                                      <a:srgbClr val="C00000"/>
                                    </a:solidFill>
                                    <a:latin typeface="Cambria Math" panose="02040503050406030204" pitchFamily="18" charset="0"/>
                                    <a:cs typeface="Times New Roman" panose="02020603050405020304" pitchFamily="18" charset="0"/>
                                  </a:rPr>
                                  <m:t>𝑂</m:t>
                                </m:r>
                                <m:r>
                                  <a:rPr lang="en-US" altLang="zh-TW" b="0">
                                    <a:solidFill>
                                      <a:srgbClr val="C00000"/>
                                    </a:solidFill>
                                    <a:latin typeface="Cambria Math" panose="02040503050406030204" pitchFamily="18" charset="0"/>
                                    <a:cs typeface="Times New Roman" panose="02020603050405020304" pitchFamily="18" charset="0"/>
                                  </a:rPr>
                                  <m:t>,</m:t>
                                </m:r>
                                <m:r>
                                  <a:rPr lang="en-US" altLang="zh-TW" b="0" i="1">
                                    <a:solidFill>
                                      <a:srgbClr val="C00000"/>
                                    </a:solidFill>
                                    <a:latin typeface="Cambria Math" panose="02040503050406030204" pitchFamily="18" charset="0"/>
                                    <a:cs typeface="Times New Roman" panose="02020603050405020304" pitchFamily="18" charset="0"/>
                                  </a:rPr>
                                  <m:t>𝑎</m:t>
                                </m:r>
                              </m:sub>
                            </m:sSub>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𝛼</m:t>
                                </m:r>
                              </m:e>
                              <m:sub>
                                <m:r>
                                  <a:rPr lang="en-US" altLang="zh-TW" b="0" i="1">
                                    <a:solidFill>
                                      <a:srgbClr val="C00000"/>
                                    </a:solidFill>
                                    <a:latin typeface="Cambria Math" panose="02040503050406030204" pitchFamily="18" charset="0"/>
                                    <a:cs typeface="Times New Roman" panose="02020603050405020304" pitchFamily="18" charset="0"/>
                                  </a:rPr>
                                  <m:t>𝑜</m:t>
                                </m:r>
                              </m:sub>
                            </m:sSub>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𝑧</m:t>
                                </m:r>
                              </m:e>
                              <m:sub>
                                <m:r>
                                  <a:rPr lang="en-US" altLang="zh-TW" b="0" i="1">
                                    <a:solidFill>
                                      <a:srgbClr val="C00000"/>
                                    </a:solidFill>
                                    <a:latin typeface="Cambria Math" panose="02040503050406030204" pitchFamily="18" charset="0"/>
                                    <a:cs typeface="Times New Roman" panose="02020603050405020304" pitchFamily="18" charset="0"/>
                                  </a:rPr>
                                  <m:t>𝑂</m:t>
                                </m:r>
                              </m:sub>
                            </m:sSub>
                            <m:r>
                              <a:rPr lang="en-US" altLang="zh-TW" b="0" i="1">
                                <a:solidFill>
                                  <a:srgbClr val="C00000"/>
                                </a:solidFill>
                                <a:latin typeface="Cambria Math" panose="02040503050406030204" pitchFamily="18" charset="0"/>
                                <a:cs typeface="Times New Roman" panose="02020603050405020304" pitchFamily="18" charset="0"/>
                              </a:rPr>
                              <m:t>𝐹</m:t>
                            </m:r>
                            <m:r>
                              <a:rPr lang="en-US" altLang="zh-TW" b="0" i="1">
                                <a:solidFill>
                                  <a:srgbClr val="C00000"/>
                                </a:solidFill>
                                <a:latin typeface="Cambria Math" panose="02040503050406030204" pitchFamily="18" charset="0"/>
                                <a:cs typeface="Times New Roman" panose="02020603050405020304" pitchFamily="18" charset="0"/>
                              </a:rPr>
                              <m:t>𝜂</m:t>
                            </m:r>
                            <m:r>
                              <a:rPr lang="en-US" altLang="zh-TW" b="0">
                                <a:solidFill>
                                  <a:srgbClr val="C00000"/>
                                </a:solidFill>
                                <a:latin typeface="Cambria Math" panose="02040503050406030204" pitchFamily="18" charset="0"/>
                                <a:cs typeface="Times New Roman" panose="02020603050405020304" pitchFamily="18" charset="0"/>
                              </a:rPr>
                              <m:t>+</m:t>
                            </m:r>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𝐽</m:t>
                                </m:r>
                              </m:e>
                              <m:sub>
                                <m:r>
                                  <a:rPr lang="en-US" altLang="zh-TW" b="0" i="1">
                                    <a:solidFill>
                                      <a:srgbClr val="C00000"/>
                                    </a:solidFill>
                                    <a:latin typeface="Cambria Math" panose="02040503050406030204" pitchFamily="18" charset="0"/>
                                    <a:cs typeface="Times New Roman" panose="02020603050405020304" pitchFamily="18" charset="0"/>
                                  </a:rPr>
                                  <m:t>𝑂</m:t>
                                </m:r>
                                <m:r>
                                  <a:rPr lang="en-US" altLang="zh-TW" b="0">
                                    <a:solidFill>
                                      <a:srgbClr val="C00000"/>
                                    </a:solidFill>
                                    <a:latin typeface="Cambria Math" panose="02040503050406030204" pitchFamily="18" charset="0"/>
                                    <a:cs typeface="Times New Roman" panose="02020603050405020304" pitchFamily="18" charset="0"/>
                                  </a:rPr>
                                  <m:t>,</m:t>
                                </m:r>
                                <m:r>
                                  <a:rPr lang="en-US" altLang="zh-TW" b="0" i="1">
                                    <a:solidFill>
                                      <a:srgbClr val="C00000"/>
                                    </a:solidFill>
                                    <a:latin typeface="Cambria Math" panose="02040503050406030204" pitchFamily="18" charset="0"/>
                                    <a:cs typeface="Times New Roman" panose="02020603050405020304" pitchFamily="18" charset="0"/>
                                  </a:rPr>
                                  <m:t>𝑐</m:t>
                                </m:r>
                              </m:sub>
                            </m:sSub>
                            <m:d>
                              <m:dPr>
                                <m:ctrlPr>
                                  <a:rPr lang="zh-TW" altLang="zh-TW" i="1">
                                    <a:solidFill>
                                      <a:srgbClr val="C00000"/>
                                    </a:solidFill>
                                    <a:latin typeface="Cambria Math" panose="02040503050406030204" pitchFamily="18" charset="0"/>
                                    <a:cs typeface="Times New Roman" panose="02020603050405020304" pitchFamily="18" charset="0"/>
                                  </a:rPr>
                                </m:ctrlPr>
                              </m:dPr>
                              <m:e>
                                <m:r>
                                  <a:rPr lang="en-US" altLang="zh-TW" b="0" i="1">
                                    <a:solidFill>
                                      <a:srgbClr val="C00000"/>
                                    </a:solidFill>
                                    <a:latin typeface="Cambria Math" panose="02040503050406030204" pitchFamily="18" charset="0"/>
                                    <a:cs typeface="Times New Roman" panose="02020603050405020304" pitchFamily="18" charset="0"/>
                                  </a:rPr>
                                  <m:t>1</m:t>
                                </m:r>
                                <m:r>
                                  <a:rPr lang="en-US" altLang="zh-TW" b="0">
                                    <a:solidFill>
                                      <a:srgbClr val="C00000"/>
                                    </a:solidFill>
                                    <a:latin typeface="Cambria Math" panose="02040503050406030204" pitchFamily="18" charset="0"/>
                                    <a:cs typeface="Times New Roman" panose="02020603050405020304" pitchFamily="18" charset="0"/>
                                  </a:rPr>
                                  <m:t>−</m:t>
                                </m:r>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𝛼</m:t>
                                    </m:r>
                                  </m:e>
                                  <m:sub>
                                    <m:r>
                                      <a:rPr lang="en-US" altLang="zh-TW" b="0" i="1">
                                        <a:solidFill>
                                          <a:srgbClr val="C00000"/>
                                        </a:solidFill>
                                        <a:latin typeface="Cambria Math" panose="02040503050406030204" pitchFamily="18" charset="0"/>
                                        <a:cs typeface="Times New Roman" panose="02020603050405020304" pitchFamily="18" charset="0"/>
                                      </a:rPr>
                                      <m:t>𝑂</m:t>
                                    </m:r>
                                  </m:sub>
                                </m:sSub>
                              </m:e>
                            </m:d>
                            <m:sSub>
                              <m:sSubPr>
                                <m:ctrlPr>
                                  <a:rPr lang="zh-TW" altLang="zh-TW" i="1">
                                    <a:solidFill>
                                      <a:srgbClr val="C00000"/>
                                    </a:solidFill>
                                    <a:latin typeface="Cambria Math" panose="02040503050406030204" pitchFamily="18" charset="0"/>
                                    <a:cs typeface="Times New Roman" panose="02020603050405020304" pitchFamily="18" charset="0"/>
                                  </a:rPr>
                                </m:ctrlPr>
                              </m:sSubPr>
                              <m:e>
                                <m:r>
                                  <a:rPr lang="en-US" altLang="zh-TW" b="0" i="1">
                                    <a:solidFill>
                                      <a:srgbClr val="C00000"/>
                                    </a:solidFill>
                                    <a:latin typeface="Cambria Math" panose="02040503050406030204" pitchFamily="18" charset="0"/>
                                    <a:cs typeface="Times New Roman" panose="02020603050405020304" pitchFamily="18" charset="0"/>
                                  </a:rPr>
                                  <m:t>𝑧</m:t>
                                </m:r>
                              </m:e>
                              <m:sub>
                                <m:r>
                                  <a:rPr lang="en-US" altLang="zh-TW" b="0" i="1">
                                    <a:solidFill>
                                      <a:srgbClr val="C00000"/>
                                    </a:solidFill>
                                    <a:latin typeface="Cambria Math" panose="02040503050406030204" pitchFamily="18" charset="0"/>
                                    <a:cs typeface="Times New Roman" panose="02020603050405020304" pitchFamily="18" charset="0"/>
                                  </a:rPr>
                                  <m:t>𝑂</m:t>
                                </m:r>
                              </m:sub>
                            </m:sSub>
                            <m:r>
                              <a:rPr lang="en-US" altLang="zh-TW" b="0" i="1">
                                <a:solidFill>
                                  <a:srgbClr val="C00000"/>
                                </a:solidFill>
                                <a:latin typeface="Cambria Math" panose="02040503050406030204" pitchFamily="18" charset="0"/>
                                <a:cs typeface="Times New Roman" panose="02020603050405020304" pitchFamily="18" charset="0"/>
                              </a:rPr>
                              <m:t>𝐹</m:t>
                            </m:r>
                            <m:r>
                              <a:rPr lang="en-US" altLang="zh-TW" b="0" i="1">
                                <a:solidFill>
                                  <a:srgbClr val="C00000"/>
                                </a:solidFill>
                                <a:latin typeface="Cambria Math" panose="02040503050406030204" pitchFamily="18" charset="0"/>
                                <a:cs typeface="Times New Roman" panose="02020603050405020304" pitchFamily="18" charset="0"/>
                              </a:rPr>
                              <m:t>𝜂</m:t>
                            </m:r>
                          </m:e>
                        </m:d>
                      </m:e>
                    </m:nary>
                    <m:r>
                      <a:rPr lang="en-US" altLang="zh-TW" b="0" i="1">
                        <a:solidFill>
                          <a:srgbClr val="C00000"/>
                        </a:solidFill>
                        <a:latin typeface="Cambria Math" panose="02040503050406030204" pitchFamily="18" charset="0"/>
                        <a:cs typeface="Times New Roman" panose="02020603050405020304" pitchFamily="18" charset="0"/>
                      </a:rPr>
                      <m:t>𝑑</m:t>
                    </m:r>
                    <m:sSub>
                      <m:sSubPr>
                        <m:ctrlPr>
                          <a:rPr lang="en-US" altLang="zh-TW" b="0" i="1" smtClean="0">
                            <a:solidFill>
                              <a:srgbClr val="C00000"/>
                            </a:solidFill>
                            <a:latin typeface="Cambria Math" panose="02040503050406030204" pitchFamily="18" charset="0"/>
                            <a:cs typeface="Times New Roman" panose="02020603050405020304" pitchFamily="18" charset="0"/>
                          </a:rPr>
                        </m:ctrlPr>
                      </m:sSubPr>
                      <m:e>
                        <m:r>
                          <a:rPr lang="en-US" altLang="zh-TW" b="0" i="1" smtClean="0">
                            <a:solidFill>
                              <a:srgbClr val="C00000"/>
                            </a:solidFill>
                            <a:latin typeface="Cambria Math" panose="02040503050406030204" pitchFamily="18" charset="0"/>
                            <a:cs typeface="Times New Roman" panose="02020603050405020304" pitchFamily="18" charset="0"/>
                          </a:rPr>
                          <m:t>𝑡</m:t>
                        </m:r>
                      </m:e>
                      <m:sub>
                        <m:r>
                          <a:rPr lang="en-US" altLang="zh-TW" b="0" i="1" smtClean="0">
                            <a:solidFill>
                              <a:srgbClr val="C00000"/>
                            </a:solidFill>
                            <a:latin typeface="Cambria Math" panose="02040503050406030204" pitchFamily="18" charset="0"/>
                            <a:cs typeface="Times New Roman" panose="02020603050405020304" pitchFamily="18" charset="0"/>
                          </a:rPr>
                          <m:t>𝑐𝑜𝑟𝑟</m:t>
                        </m:r>
                      </m:sub>
                    </m:sSub>
                  </m:oMath>
                </a14:m>
                <a:r>
                  <a:rPr lang="en-US" altLang="zh-TW" dirty="0">
                    <a:solidFill>
                      <a:srgbClr val="C00000"/>
                    </a:solidFill>
                    <a:latin typeface="Garamond" panose="02020404030301010803" pitchFamily="18" charset="0"/>
                    <a:cs typeface="Times New Roman" panose="02020603050405020304" pitchFamily="18" charset="0"/>
                  </a:rPr>
                  <a:t> </a:t>
                </a:r>
              </a:p>
              <a:p>
                <a:pPr marL="55245" indent="0" algn="ctr">
                  <a:spcAft>
                    <a:spcPts val="600"/>
                  </a:spcAft>
                  <a:buNone/>
                </a:pPr>
                <a:r>
                  <a:rPr lang="en-US" altLang="zh-TW" sz="2000" kern="100" dirty="0">
                    <a:solidFill>
                      <a:srgbClr val="000000"/>
                    </a:solidFill>
                    <a:latin typeface="Calibri" panose="020F0502020204030204" pitchFamily="34" charset="0"/>
                    <a:ea typeface="PMingLiU" panose="02020500000000000000" pitchFamily="18" charset="-120"/>
                    <a:cs typeface="Times New Roman" panose="02020603050405020304" pitchFamily="18" charset="0"/>
                  </a:rPr>
                  <a:t> </a:t>
                </a:r>
                <a14:m>
                  <m:oMath xmlns:m="http://schemas.openxmlformats.org/officeDocument/2006/math">
                    <m:r>
                      <a:rPr lang="en-US" altLang="zh-TW">
                        <a:solidFill>
                          <a:srgbClr val="0070C0"/>
                        </a:solidFill>
                        <a:latin typeface="Cambria Math" panose="02040503050406030204" pitchFamily="18" charset="0"/>
                        <a:cs typeface="Times New Roman" panose="02020603050405020304" pitchFamily="18" charset="0"/>
                      </a:rPr>
                      <m:t>+</m:t>
                    </m:r>
                    <m:nary>
                      <m:naryPr>
                        <m:limLoc m:val="subSup"/>
                        <m:ctrlPr>
                          <a:rPr lang="zh-TW" altLang="zh-TW" i="1">
                            <a:solidFill>
                              <a:srgbClr val="0070C0"/>
                            </a:solidFill>
                            <a:latin typeface="Cambria Math" panose="02040503050406030204" pitchFamily="18" charset="0"/>
                            <a:cs typeface="Times New Roman" panose="02020603050405020304" pitchFamily="18" charset="0"/>
                          </a:rPr>
                        </m:ctrlPr>
                      </m:naryPr>
                      <m:sub>
                        <m:sSub>
                          <m:sSubPr>
                            <m:ctrlPr>
                              <a:rPr lang="zh-TW" altLang="zh-TW" i="1">
                                <a:solidFill>
                                  <a:srgbClr val="0070C0"/>
                                </a:solidFill>
                                <a:latin typeface="Cambria Math" panose="02040503050406030204" pitchFamily="18" charset="0"/>
                                <a:cs typeface="Times New Roman" panose="02020603050405020304" pitchFamily="18" charset="0"/>
                              </a:rPr>
                            </m:ctrlPr>
                          </m:sSubPr>
                          <m:e>
                            <m:r>
                              <a:rPr lang="en-US" altLang="zh-TW">
                                <a:solidFill>
                                  <a:srgbClr val="0070C0"/>
                                </a:solidFill>
                                <a:latin typeface="Cambria Math" panose="02040503050406030204" pitchFamily="18" charset="0"/>
                                <a:cs typeface="Times New Roman" panose="02020603050405020304" pitchFamily="18" charset="0"/>
                              </a:rPr>
                              <m:t>𝑡</m:t>
                            </m:r>
                          </m:e>
                          <m:sub>
                            <m:r>
                              <a:rPr lang="en-US" altLang="zh-TW">
                                <a:solidFill>
                                  <a:srgbClr val="0070C0"/>
                                </a:solidFill>
                                <a:latin typeface="Cambria Math" panose="02040503050406030204" pitchFamily="18" charset="0"/>
                                <a:cs typeface="Times New Roman" panose="02020603050405020304" pitchFamily="18" charset="0"/>
                              </a:rPr>
                              <m:t>0</m:t>
                            </m:r>
                          </m:sub>
                        </m:sSub>
                      </m:sub>
                      <m:sup>
                        <m:r>
                          <a:rPr lang="en-US" altLang="zh-TW">
                            <a:solidFill>
                              <a:srgbClr val="0070C0"/>
                            </a:solidFill>
                            <a:latin typeface="Cambria Math" panose="02040503050406030204" pitchFamily="18" charset="0"/>
                            <a:cs typeface="Times New Roman" panose="02020603050405020304" pitchFamily="18" charset="0"/>
                          </a:rPr>
                          <m:t>𝑡</m:t>
                        </m:r>
                      </m:sup>
                      <m:e>
                        <m:sSub>
                          <m:sSubPr>
                            <m:ctrlPr>
                              <a:rPr lang="zh-TW" altLang="zh-TW" i="1">
                                <a:solidFill>
                                  <a:srgbClr val="0070C0"/>
                                </a:solidFill>
                                <a:latin typeface="Cambria Math" panose="02040503050406030204" pitchFamily="18" charset="0"/>
                                <a:cs typeface="Times New Roman" panose="02020603050405020304" pitchFamily="18" charset="0"/>
                              </a:rPr>
                            </m:ctrlPr>
                          </m:sSubPr>
                          <m:e>
                            <m:r>
                              <a:rPr lang="en-US" altLang="zh-TW">
                                <a:solidFill>
                                  <a:srgbClr val="0070C0"/>
                                </a:solidFill>
                                <a:latin typeface="Cambria Math" panose="02040503050406030204" pitchFamily="18" charset="0"/>
                                <a:cs typeface="Times New Roman" panose="02020603050405020304" pitchFamily="18" charset="0"/>
                              </a:rPr>
                              <m:t>𝛹</m:t>
                            </m:r>
                          </m:e>
                          <m:sub>
                            <m:r>
                              <a:rPr lang="en-US" altLang="zh-TW">
                                <a:solidFill>
                                  <a:srgbClr val="0070C0"/>
                                </a:solidFill>
                                <a:latin typeface="Cambria Math" panose="02040503050406030204" pitchFamily="18" charset="0"/>
                                <a:cs typeface="Times New Roman" panose="02020603050405020304" pitchFamily="18" charset="0"/>
                              </a:rPr>
                              <m:t>𝑓</m:t>
                            </m:r>
                          </m:sub>
                        </m:sSub>
                        <m:d>
                          <m:dPr>
                            <m:ctrlPr>
                              <a:rPr lang="zh-TW" altLang="zh-TW" i="1">
                                <a:solidFill>
                                  <a:srgbClr val="0070C0"/>
                                </a:solidFill>
                                <a:latin typeface="Cambria Math" panose="02040503050406030204" pitchFamily="18" charset="0"/>
                                <a:cs typeface="Times New Roman" panose="02020603050405020304" pitchFamily="18" charset="0"/>
                              </a:rPr>
                            </m:ctrlPr>
                          </m:dPr>
                          <m:e>
                            <m:r>
                              <a:rPr lang="en-US" altLang="zh-TW">
                                <a:solidFill>
                                  <a:srgbClr val="0070C0"/>
                                </a:solidFill>
                                <a:latin typeface="Cambria Math" panose="02040503050406030204" pitchFamily="18" charset="0"/>
                                <a:cs typeface="Times New Roman" panose="02020603050405020304" pitchFamily="18" charset="0"/>
                              </a:rPr>
                              <m:t>𝜙</m:t>
                            </m:r>
                            <m:sSub>
                              <m:sSubPr>
                                <m:ctrlPr>
                                  <a:rPr lang="zh-TW" altLang="zh-TW" i="1">
                                    <a:solidFill>
                                      <a:srgbClr val="0070C0"/>
                                    </a:solidFill>
                                    <a:latin typeface="Cambria Math" panose="02040503050406030204" pitchFamily="18" charset="0"/>
                                    <a:cs typeface="Times New Roman" panose="02020603050405020304" pitchFamily="18" charset="0"/>
                                  </a:rPr>
                                </m:ctrlPr>
                              </m:sSubPr>
                              <m:e>
                                <m:r>
                                  <a:rPr lang="en-US" altLang="zh-TW">
                                    <a:solidFill>
                                      <a:srgbClr val="0070C0"/>
                                    </a:solidFill>
                                    <a:latin typeface="Cambria Math" panose="02040503050406030204" pitchFamily="18" charset="0"/>
                                    <a:cs typeface="Times New Roman" panose="02020603050405020304" pitchFamily="18" charset="0"/>
                                  </a:rPr>
                                  <m:t>𝑓</m:t>
                                </m:r>
                              </m:e>
                              <m:sub>
                                <m:r>
                                  <a:rPr lang="en-US" altLang="zh-TW">
                                    <a:solidFill>
                                      <a:srgbClr val="0070C0"/>
                                    </a:solidFill>
                                    <a:latin typeface="Cambria Math" panose="02040503050406030204" pitchFamily="18" charset="0"/>
                                    <a:cs typeface="Times New Roman" panose="02020603050405020304" pitchFamily="18" charset="0"/>
                                  </a:rPr>
                                  <m:t>𝑣</m:t>
                                </m:r>
                              </m:sub>
                            </m:sSub>
                            <m:f>
                              <m:fPr>
                                <m:ctrlPr>
                                  <a:rPr lang="zh-TW" altLang="zh-TW" i="1">
                                    <a:solidFill>
                                      <a:srgbClr val="0070C0"/>
                                    </a:solidFill>
                                    <a:latin typeface="Cambria Math" panose="02040503050406030204" pitchFamily="18" charset="0"/>
                                    <a:cs typeface="Times New Roman" panose="02020603050405020304" pitchFamily="18" charset="0"/>
                                  </a:rPr>
                                </m:ctrlPr>
                              </m:fPr>
                              <m:num>
                                <m:sSup>
                                  <m:sSupPr>
                                    <m:ctrlPr>
                                      <a:rPr lang="zh-TW" altLang="zh-TW" i="1">
                                        <a:solidFill>
                                          <a:srgbClr val="0070C0"/>
                                        </a:solidFill>
                                        <a:latin typeface="Cambria Math" panose="02040503050406030204" pitchFamily="18" charset="0"/>
                                        <a:cs typeface="Times New Roman" panose="02020603050405020304" pitchFamily="18" charset="0"/>
                                      </a:rPr>
                                    </m:ctrlPr>
                                  </m:sSupPr>
                                  <m:e>
                                    <m:r>
                                      <a:rPr lang="en-US" altLang="zh-TW">
                                        <a:solidFill>
                                          <a:srgbClr val="0070C0"/>
                                        </a:solidFill>
                                        <a:latin typeface="Cambria Math" panose="02040503050406030204" pitchFamily="18" charset="0"/>
                                        <a:cs typeface="Times New Roman" panose="02020603050405020304" pitchFamily="18" charset="0"/>
                                      </a:rPr>
                                      <m:t>𝝈</m:t>
                                    </m:r>
                                  </m:e>
                                  <m:sup>
                                    <m:r>
                                      <a:rPr lang="en-US" altLang="zh-TW">
                                        <a:solidFill>
                                          <a:srgbClr val="0070C0"/>
                                        </a:solidFill>
                                        <a:latin typeface="Cambria Math" panose="02040503050406030204" pitchFamily="18" charset="0"/>
                                        <a:cs typeface="Times New Roman" panose="02020603050405020304" pitchFamily="18" charset="0"/>
                                      </a:rPr>
                                      <m:t>𝜇</m:t>
                                    </m:r>
                                  </m:sup>
                                </m:sSup>
                                <m:r>
                                  <a:rPr lang="en-US" altLang="zh-TW">
                                    <a:solidFill>
                                      <a:srgbClr val="0070C0"/>
                                    </a:solidFill>
                                    <a:latin typeface="Cambria Math" panose="02040503050406030204" pitchFamily="18" charset="0"/>
                                    <a:cs typeface="Times New Roman" panose="02020603050405020304" pitchFamily="18" charset="0"/>
                                  </a:rPr>
                                  <m:t>:</m:t>
                                </m:r>
                                <m:acc>
                                  <m:accPr>
                                    <m:chr m:val="̇"/>
                                    <m:ctrlPr>
                                      <a:rPr lang="zh-TW" altLang="zh-TW" i="1">
                                        <a:solidFill>
                                          <a:srgbClr val="0070C0"/>
                                        </a:solidFill>
                                        <a:latin typeface="Cambria Math" panose="02040503050406030204" pitchFamily="18" charset="0"/>
                                        <a:cs typeface="Times New Roman" panose="02020603050405020304" pitchFamily="18" charset="0"/>
                                      </a:rPr>
                                    </m:ctrlPr>
                                  </m:accPr>
                                  <m:e>
                                    <m:sSubSup>
                                      <m:sSubSupPr>
                                        <m:ctrlPr>
                                          <a:rPr lang="zh-TW" altLang="zh-TW" i="1">
                                            <a:solidFill>
                                              <a:srgbClr val="0070C0"/>
                                            </a:solidFill>
                                            <a:latin typeface="Cambria Math" panose="02040503050406030204" pitchFamily="18" charset="0"/>
                                            <a:cs typeface="Times New Roman" panose="02020603050405020304" pitchFamily="18" charset="0"/>
                                          </a:rPr>
                                        </m:ctrlPr>
                                      </m:sSubSupPr>
                                      <m:e>
                                        <m:r>
                                          <a:rPr lang="en-US" altLang="zh-TW">
                                            <a:solidFill>
                                              <a:srgbClr val="0070C0"/>
                                            </a:solidFill>
                                            <a:latin typeface="Cambria Math" panose="02040503050406030204" pitchFamily="18" charset="0"/>
                                            <a:cs typeface="Times New Roman" panose="02020603050405020304" pitchFamily="18" charset="0"/>
                                          </a:rPr>
                                          <m:t>𝜺</m:t>
                                        </m:r>
                                      </m:e>
                                      <m:sub>
                                        <m:r>
                                          <a:rPr lang="en-US" altLang="zh-TW">
                                            <a:solidFill>
                                              <a:srgbClr val="0070C0"/>
                                            </a:solidFill>
                                            <a:latin typeface="Cambria Math" panose="02040503050406030204" pitchFamily="18" charset="0"/>
                                            <a:cs typeface="Times New Roman" panose="02020603050405020304" pitchFamily="18" charset="0"/>
                                          </a:rPr>
                                          <m:t>𝑃</m:t>
                                        </m:r>
                                      </m:sub>
                                      <m:sup>
                                        <m:r>
                                          <a:rPr lang="en-US" altLang="zh-TW">
                                            <a:solidFill>
                                              <a:srgbClr val="0070C0"/>
                                            </a:solidFill>
                                            <a:latin typeface="Cambria Math" panose="02040503050406030204" pitchFamily="18" charset="0"/>
                                            <a:cs typeface="Times New Roman" panose="02020603050405020304" pitchFamily="18" charset="0"/>
                                          </a:rPr>
                                          <m:t>𝜇</m:t>
                                        </m:r>
                                      </m:sup>
                                    </m:sSubSup>
                                  </m:e>
                                </m:acc>
                              </m:num>
                              <m:den>
                                <m:r>
                                  <a:rPr lang="en-US" altLang="zh-TW">
                                    <a:solidFill>
                                      <a:srgbClr val="0070C0"/>
                                    </a:solidFill>
                                    <a:latin typeface="Cambria Math" panose="02040503050406030204" pitchFamily="18" charset="0"/>
                                    <a:cs typeface="Times New Roman" panose="02020603050405020304" pitchFamily="18" charset="0"/>
                                  </a:rPr>
                                  <m:t>𝜌</m:t>
                                </m:r>
                                <m:r>
                                  <a:rPr lang="en-US" altLang="zh-TW">
                                    <a:solidFill>
                                      <a:srgbClr val="0070C0"/>
                                    </a:solidFill>
                                    <a:latin typeface="Cambria Math" panose="02040503050406030204" pitchFamily="18" charset="0"/>
                                    <a:cs typeface="Times New Roman" panose="02020603050405020304" pitchFamily="18" charset="0"/>
                                  </a:rPr>
                                  <m:t>𝑇</m:t>
                                </m:r>
                              </m:den>
                            </m:f>
                          </m:e>
                        </m:d>
                        <m:r>
                          <a:rPr lang="en-US" altLang="zh-TW">
                            <a:solidFill>
                              <a:srgbClr val="0070C0"/>
                            </a:solidFill>
                            <a:latin typeface="Cambria Math" panose="02040503050406030204" pitchFamily="18" charset="0"/>
                            <a:cs typeface="Times New Roman" panose="02020603050405020304" pitchFamily="18" charset="0"/>
                          </a:rPr>
                          <m:t>𝑑𝑡</m:t>
                        </m:r>
                      </m:e>
                    </m:nary>
                    <m:r>
                      <a:rPr lang="en-US" altLang="zh-TW">
                        <a:solidFill>
                          <a:srgbClr val="0070C0"/>
                        </a:solidFill>
                        <a:latin typeface="Cambria Math" panose="02040503050406030204" pitchFamily="18" charset="0"/>
                        <a:cs typeface="Times New Roman" panose="02020603050405020304" pitchFamily="18" charset="0"/>
                      </a:rPr>
                      <m:t>+</m:t>
                    </m:r>
                    <m:nary>
                      <m:naryPr>
                        <m:limLoc m:val="subSup"/>
                        <m:ctrlPr>
                          <a:rPr lang="zh-TW" altLang="zh-TW" i="1">
                            <a:solidFill>
                              <a:srgbClr val="0070C0"/>
                            </a:solidFill>
                            <a:latin typeface="Cambria Math" panose="02040503050406030204" pitchFamily="18" charset="0"/>
                            <a:cs typeface="Times New Roman" panose="02020603050405020304" pitchFamily="18" charset="0"/>
                          </a:rPr>
                        </m:ctrlPr>
                      </m:naryPr>
                      <m:sub>
                        <m:sSub>
                          <m:sSubPr>
                            <m:ctrlPr>
                              <a:rPr lang="zh-TW" altLang="zh-TW" i="1">
                                <a:solidFill>
                                  <a:srgbClr val="0070C0"/>
                                </a:solidFill>
                                <a:latin typeface="Cambria Math" panose="02040503050406030204" pitchFamily="18" charset="0"/>
                                <a:cs typeface="Times New Roman" panose="02020603050405020304" pitchFamily="18" charset="0"/>
                              </a:rPr>
                            </m:ctrlPr>
                          </m:sSubPr>
                          <m:e>
                            <m:r>
                              <a:rPr lang="en-US" altLang="zh-TW">
                                <a:solidFill>
                                  <a:srgbClr val="0070C0"/>
                                </a:solidFill>
                                <a:latin typeface="Cambria Math" panose="02040503050406030204" pitchFamily="18" charset="0"/>
                                <a:cs typeface="Times New Roman" panose="02020603050405020304" pitchFamily="18" charset="0"/>
                              </a:rPr>
                              <m:t>𝑡</m:t>
                            </m:r>
                          </m:e>
                          <m:sub>
                            <m:r>
                              <a:rPr lang="en-US" altLang="zh-TW">
                                <a:solidFill>
                                  <a:srgbClr val="0070C0"/>
                                </a:solidFill>
                                <a:latin typeface="Cambria Math" panose="02040503050406030204" pitchFamily="18" charset="0"/>
                                <a:cs typeface="Times New Roman" panose="02020603050405020304" pitchFamily="18" charset="0"/>
                              </a:rPr>
                              <m:t>0</m:t>
                            </m:r>
                          </m:sub>
                        </m:sSub>
                      </m:sub>
                      <m:sup>
                        <m:r>
                          <a:rPr lang="en-US" altLang="zh-TW">
                            <a:solidFill>
                              <a:srgbClr val="0070C0"/>
                            </a:solidFill>
                            <a:latin typeface="Cambria Math" panose="02040503050406030204" pitchFamily="18" charset="0"/>
                            <a:cs typeface="Times New Roman" panose="02020603050405020304" pitchFamily="18" charset="0"/>
                          </a:rPr>
                          <m:t>𝑡</m:t>
                        </m:r>
                      </m:sup>
                      <m:e>
                        <m:f>
                          <m:fPr>
                            <m:ctrlPr>
                              <a:rPr lang="zh-TW" altLang="zh-TW" i="1">
                                <a:solidFill>
                                  <a:srgbClr val="0070C0"/>
                                </a:solidFill>
                                <a:latin typeface="Cambria Math" panose="02040503050406030204" pitchFamily="18" charset="0"/>
                                <a:cs typeface="Times New Roman" panose="02020603050405020304" pitchFamily="18" charset="0"/>
                              </a:rPr>
                            </m:ctrlPr>
                          </m:fPr>
                          <m:num>
                            <m:r>
                              <a:rPr lang="en-US" altLang="zh-TW">
                                <a:solidFill>
                                  <a:srgbClr val="0070C0"/>
                                </a:solidFill>
                                <a:latin typeface="Cambria Math" panose="02040503050406030204" pitchFamily="18" charset="0"/>
                                <a:cs typeface="Times New Roman" panose="02020603050405020304" pitchFamily="18" charset="0"/>
                              </a:rPr>
                              <m:t>𝝈</m:t>
                            </m:r>
                            <m:r>
                              <a:rPr lang="en-US" altLang="zh-TW">
                                <a:solidFill>
                                  <a:srgbClr val="0070C0"/>
                                </a:solidFill>
                                <a:latin typeface="Cambria Math" panose="02040503050406030204" pitchFamily="18" charset="0"/>
                                <a:cs typeface="Times New Roman" panose="02020603050405020304" pitchFamily="18" charset="0"/>
                              </a:rPr>
                              <m:t>:</m:t>
                            </m:r>
                            <m:sSup>
                              <m:sSupPr>
                                <m:ctrlPr>
                                  <a:rPr lang="zh-TW" altLang="zh-TW" i="1">
                                    <a:solidFill>
                                      <a:srgbClr val="0070C0"/>
                                    </a:solidFill>
                                    <a:latin typeface="Cambria Math" panose="02040503050406030204" pitchFamily="18" charset="0"/>
                                    <a:cs typeface="Times New Roman" panose="02020603050405020304" pitchFamily="18" charset="0"/>
                                  </a:rPr>
                                </m:ctrlPr>
                              </m:sSupPr>
                              <m:e>
                                <m:acc>
                                  <m:accPr>
                                    <m:chr m:val="̇"/>
                                    <m:ctrlPr>
                                      <a:rPr lang="zh-TW" altLang="zh-TW" i="1">
                                        <a:solidFill>
                                          <a:srgbClr val="0070C0"/>
                                        </a:solidFill>
                                        <a:latin typeface="Cambria Math" panose="02040503050406030204" pitchFamily="18" charset="0"/>
                                        <a:cs typeface="Times New Roman" panose="02020603050405020304" pitchFamily="18" charset="0"/>
                                      </a:rPr>
                                    </m:ctrlPr>
                                  </m:accPr>
                                  <m:e>
                                    <m:r>
                                      <a:rPr lang="en-US" altLang="zh-TW">
                                        <a:solidFill>
                                          <a:srgbClr val="0070C0"/>
                                        </a:solidFill>
                                        <a:latin typeface="Cambria Math" panose="02040503050406030204" pitchFamily="18" charset="0"/>
                                        <a:cs typeface="Times New Roman" panose="02020603050405020304" pitchFamily="18" charset="0"/>
                                      </a:rPr>
                                      <m:t>𝜺</m:t>
                                    </m:r>
                                  </m:e>
                                </m:acc>
                              </m:e>
                              <m:sup>
                                <m:r>
                                  <a:rPr lang="en-US" altLang="zh-TW">
                                    <a:solidFill>
                                      <a:srgbClr val="0070C0"/>
                                    </a:solidFill>
                                    <a:latin typeface="Cambria Math" panose="02040503050406030204" pitchFamily="18" charset="0"/>
                                    <a:cs typeface="Times New Roman" panose="02020603050405020304" pitchFamily="18" charset="0"/>
                                  </a:rPr>
                                  <m:t>𝒉</m:t>
                                </m:r>
                              </m:sup>
                            </m:sSup>
                          </m:num>
                          <m:den>
                            <m:r>
                              <a:rPr lang="en-US" altLang="zh-TW">
                                <a:solidFill>
                                  <a:srgbClr val="0070C0"/>
                                </a:solidFill>
                                <a:latin typeface="Cambria Math" panose="02040503050406030204" pitchFamily="18" charset="0"/>
                                <a:cs typeface="Times New Roman" panose="02020603050405020304" pitchFamily="18" charset="0"/>
                              </a:rPr>
                              <m:t>𝜌</m:t>
                            </m:r>
                            <m:r>
                              <a:rPr lang="en-US" altLang="zh-TW">
                                <a:solidFill>
                                  <a:srgbClr val="0070C0"/>
                                </a:solidFill>
                                <a:latin typeface="Cambria Math" panose="02040503050406030204" pitchFamily="18" charset="0"/>
                                <a:cs typeface="Times New Roman" panose="02020603050405020304" pitchFamily="18" charset="0"/>
                              </a:rPr>
                              <m:t>𝑇</m:t>
                            </m:r>
                          </m:den>
                        </m:f>
                        <m:r>
                          <a:rPr lang="en-US" altLang="zh-TW">
                            <a:solidFill>
                              <a:srgbClr val="0070C0"/>
                            </a:solidFill>
                            <a:latin typeface="Cambria Math" panose="02040503050406030204" pitchFamily="18" charset="0"/>
                            <a:cs typeface="Times New Roman" panose="02020603050405020304" pitchFamily="18" charset="0"/>
                          </a:rPr>
                          <m:t>𝑑𝑡</m:t>
                        </m:r>
                      </m:e>
                    </m:nary>
                    <m:r>
                      <a:rPr lang="en-US" altLang="zh-TW">
                        <a:solidFill>
                          <a:srgbClr val="0070C0"/>
                        </a:solidFill>
                        <a:latin typeface="Cambria Math" panose="02040503050406030204" pitchFamily="18" charset="0"/>
                        <a:cs typeface="Times New Roman" panose="02020603050405020304" pitchFamily="18" charset="0"/>
                      </a:rPr>
                      <m:t>+</m:t>
                    </m:r>
                    <m:nary>
                      <m:naryPr>
                        <m:limLoc m:val="subSup"/>
                        <m:ctrlPr>
                          <a:rPr lang="zh-TW" altLang="zh-TW" i="1">
                            <a:solidFill>
                              <a:srgbClr val="0070C0"/>
                            </a:solidFill>
                            <a:latin typeface="Cambria Math" panose="02040503050406030204" pitchFamily="18" charset="0"/>
                            <a:cs typeface="Times New Roman" panose="02020603050405020304" pitchFamily="18" charset="0"/>
                          </a:rPr>
                        </m:ctrlPr>
                      </m:naryPr>
                      <m:sub>
                        <m:sSub>
                          <m:sSubPr>
                            <m:ctrlPr>
                              <a:rPr lang="zh-TW" altLang="zh-TW" i="1">
                                <a:solidFill>
                                  <a:srgbClr val="0070C0"/>
                                </a:solidFill>
                                <a:latin typeface="Cambria Math" panose="02040503050406030204" pitchFamily="18" charset="0"/>
                                <a:cs typeface="Times New Roman" panose="02020603050405020304" pitchFamily="18" charset="0"/>
                              </a:rPr>
                            </m:ctrlPr>
                          </m:sSubPr>
                          <m:e>
                            <m:r>
                              <a:rPr lang="en-US" altLang="zh-TW">
                                <a:solidFill>
                                  <a:srgbClr val="0070C0"/>
                                </a:solidFill>
                                <a:latin typeface="Cambria Math" panose="02040503050406030204" pitchFamily="18" charset="0"/>
                                <a:cs typeface="Times New Roman" panose="02020603050405020304" pitchFamily="18" charset="0"/>
                              </a:rPr>
                              <m:t>𝑡</m:t>
                            </m:r>
                          </m:e>
                          <m:sub>
                            <m:r>
                              <a:rPr lang="en-US" altLang="zh-TW">
                                <a:solidFill>
                                  <a:srgbClr val="0070C0"/>
                                </a:solidFill>
                                <a:latin typeface="Cambria Math" panose="02040503050406030204" pitchFamily="18" charset="0"/>
                                <a:cs typeface="Times New Roman" panose="02020603050405020304" pitchFamily="18" charset="0"/>
                              </a:rPr>
                              <m:t>0</m:t>
                            </m:r>
                          </m:sub>
                        </m:sSub>
                      </m:sub>
                      <m:sup>
                        <m:r>
                          <a:rPr lang="en-US" altLang="zh-TW">
                            <a:solidFill>
                              <a:srgbClr val="0070C0"/>
                            </a:solidFill>
                            <a:latin typeface="Cambria Math" panose="02040503050406030204" pitchFamily="18" charset="0"/>
                            <a:cs typeface="Times New Roman" panose="02020603050405020304" pitchFamily="18" charset="0"/>
                          </a:rPr>
                          <m:t>𝑡</m:t>
                        </m:r>
                      </m:sup>
                      <m:e>
                        <m:f>
                          <m:fPr>
                            <m:ctrlPr>
                              <a:rPr lang="zh-TW" altLang="zh-TW" i="1">
                                <a:solidFill>
                                  <a:srgbClr val="0070C0"/>
                                </a:solidFill>
                                <a:latin typeface="Cambria Math" panose="02040503050406030204" pitchFamily="18" charset="0"/>
                                <a:cs typeface="Times New Roman" panose="02020603050405020304" pitchFamily="18" charset="0"/>
                              </a:rPr>
                            </m:ctrlPr>
                          </m:fPr>
                          <m:num>
                            <m:sSub>
                              <m:sSubPr>
                                <m:ctrlPr>
                                  <a:rPr lang="zh-TW" altLang="zh-TW" i="1">
                                    <a:solidFill>
                                      <a:srgbClr val="0070C0"/>
                                    </a:solidFill>
                                    <a:latin typeface="Cambria Math" panose="02040503050406030204" pitchFamily="18" charset="0"/>
                                    <a:cs typeface="Times New Roman" panose="02020603050405020304" pitchFamily="18" charset="0"/>
                                  </a:rPr>
                                </m:ctrlPr>
                              </m:sSubPr>
                              <m:e>
                                <m:r>
                                  <a:rPr lang="en-US" altLang="zh-TW">
                                    <a:solidFill>
                                      <a:srgbClr val="0070C0"/>
                                    </a:solidFill>
                                    <a:latin typeface="Cambria Math" panose="02040503050406030204" pitchFamily="18" charset="0"/>
                                    <a:cs typeface="Times New Roman" panose="02020603050405020304" pitchFamily="18" charset="0"/>
                                  </a:rPr>
                                  <m:t>𝑘</m:t>
                                </m:r>
                              </m:e>
                              <m:sub>
                                <m:r>
                                  <a:rPr lang="en-US" altLang="zh-TW">
                                    <a:solidFill>
                                      <a:srgbClr val="0070C0"/>
                                    </a:solidFill>
                                    <a:latin typeface="Cambria Math" panose="02040503050406030204" pitchFamily="18" charset="0"/>
                                    <a:cs typeface="Times New Roman" panose="02020603050405020304" pitchFamily="18" charset="0"/>
                                  </a:rPr>
                                  <m:t>h</m:t>
                                </m:r>
                              </m:sub>
                            </m:sSub>
                          </m:num>
                          <m:den>
                            <m:sSup>
                              <m:sSupPr>
                                <m:ctrlPr>
                                  <a:rPr lang="zh-TW" altLang="zh-TW" i="1">
                                    <a:solidFill>
                                      <a:srgbClr val="0070C0"/>
                                    </a:solidFill>
                                    <a:latin typeface="Cambria Math" panose="02040503050406030204" pitchFamily="18" charset="0"/>
                                    <a:cs typeface="Times New Roman" panose="02020603050405020304" pitchFamily="18" charset="0"/>
                                  </a:rPr>
                                </m:ctrlPr>
                              </m:sSupPr>
                              <m:e>
                                <m:r>
                                  <a:rPr lang="en-US" altLang="zh-TW">
                                    <a:solidFill>
                                      <a:srgbClr val="0070C0"/>
                                    </a:solidFill>
                                    <a:latin typeface="Cambria Math" panose="02040503050406030204" pitchFamily="18" charset="0"/>
                                    <a:cs typeface="Times New Roman" panose="02020603050405020304" pitchFamily="18" charset="0"/>
                                  </a:rPr>
                                  <m:t>𝜌</m:t>
                                </m:r>
                                <m:r>
                                  <a:rPr lang="en-US" altLang="zh-TW">
                                    <a:solidFill>
                                      <a:srgbClr val="0070C0"/>
                                    </a:solidFill>
                                    <a:latin typeface="Cambria Math" panose="02040503050406030204" pitchFamily="18" charset="0"/>
                                    <a:cs typeface="Times New Roman" panose="02020603050405020304" pitchFamily="18" charset="0"/>
                                  </a:rPr>
                                  <m:t>𝑇</m:t>
                                </m:r>
                              </m:e>
                              <m:sup>
                                <m:r>
                                  <a:rPr lang="en-US" altLang="zh-TW">
                                    <a:solidFill>
                                      <a:srgbClr val="0070C0"/>
                                    </a:solidFill>
                                    <a:latin typeface="Cambria Math" panose="02040503050406030204" pitchFamily="18" charset="0"/>
                                    <a:cs typeface="Times New Roman" panose="02020603050405020304" pitchFamily="18" charset="0"/>
                                  </a:rPr>
                                  <m:t>2</m:t>
                                </m:r>
                              </m:sup>
                            </m:sSup>
                          </m:den>
                        </m:f>
                        <m:d>
                          <m:dPr>
                            <m:ctrlPr>
                              <a:rPr lang="zh-TW" altLang="zh-TW" i="1">
                                <a:solidFill>
                                  <a:srgbClr val="0070C0"/>
                                </a:solidFill>
                                <a:latin typeface="Cambria Math" panose="02040503050406030204" pitchFamily="18" charset="0"/>
                                <a:cs typeface="Times New Roman" panose="02020603050405020304" pitchFamily="18" charset="0"/>
                              </a:rPr>
                            </m:ctrlPr>
                          </m:dPr>
                          <m:e>
                            <m:r>
                              <a:rPr lang="en-US" altLang="zh-TW">
                                <a:solidFill>
                                  <a:srgbClr val="0070C0"/>
                                </a:solidFill>
                                <a:latin typeface="Cambria Math" panose="02040503050406030204" pitchFamily="18" charset="0"/>
                                <a:cs typeface="Times New Roman" panose="02020603050405020304" pitchFamily="18" charset="0"/>
                              </a:rPr>
                              <m:t>𝛻</m:t>
                            </m:r>
                            <m:r>
                              <a:rPr lang="en-US" altLang="zh-TW">
                                <a:solidFill>
                                  <a:srgbClr val="0070C0"/>
                                </a:solidFill>
                                <a:latin typeface="Cambria Math" panose="02040503050406030204" pitchFamily="18" charset="0"/>
                                <a:cs typeface="Times New Roman" panose="02020603050405020304" pitchFamily="18" charset="0"/>
                              </a:rPr>
                              <m:t>𝑇</m:t>
                            </m:r>
                            <m:r>
                              <a:rPr lang="en-US" altLang="zh-TW">
                                <a:solidFill>
                                  <a:srgbClr val="0070C0"/>
                                </a:solidFill>
                                <a:latin typeface="Cambria Math" panose="02040503050406030204" pitchFamily="18" charset="0"/>
                                <a:cs typeface="Times New Roman" panose="02020603050405020304" pitchFamily="18" charset="0"/>
                              </a:rPr>
                              <m:t>∙</m:t>
                            </m:r>
                            <m:r>
                              <a:rPr lang="en-US" altLang="zh-TW">
                                <a:solidFill>
                                  <a:srgbClr val="0070C0"/>
                                </a:solidFill>
                                <a:latin typeface="Cambria Math" panose="02040503050406030204" pitchFamily="18" charset="0"/>
                                <a:cs typeface="Times New Roman" panose="02020603050405020304" pitchFamily="18" charset="0"/>
                              </a:rPr>
                              <m:t>𝛻</m:t>
                            </m:r>
                            <m:r>
                              <a:rPr lang="en-US" altLang="zh-TW">
                                <a:solidFill>
                                  <a:srgbClr val="0070C0"/>
                                </a:solidFill>
                                <a:latin typeface="Cambria Math" panose="02040503050406030204" pitchFamily="18" charset="0"/>
                                <a:cs typeface="Times New Roman" panose="02020603050405020304" pitchFamily="18" charset="0"/>
                              </a:rPr>
                              <m:t>𝑇</m:t>
                            </m:r>
                          </m:e>
                        </m:d>
                        <m:r>
                          <a:rPr lang="en-US" altLang="zh-TW">
                            <a:solidFill>
                              <a:srgbClr val="0070C0"/>
                            </a:solidFill>
                            <a:latin typeface="Cambria Math" panose="02040503050406030204" pitchFamily="18" charset="0"/>
                            <a:cs typeface="Times New Roman" panose="02020603050405020304" pitchFamily="18" charset="0"/>
                          </a:rPr>
                          <m:t>𝑑𝑡</m:t>
                        </m:r>
                      </m:e>
                    </m:nary>
                    <m:r>
                      <a:rPr lang="en-US" altLang="zh-TW">
                        <a:solidFill>
                          <a:srgbClr val="0070C0"/>
                        </a:solidFill>
                        <a:latin typeface="Cambria Math" panose="02040503050406030204" pitchFamily="18" charset="0"/>
                        <a:cs typeface="Times New Roman" panose="02020603050405020304" pitchFamily="18" charset="0"/>
                      </a:rPr>
                      <m:t>−</m:t>
                    </m:r>
                    <m:nary>
                      <m:naryPr>
                        <m:limLoc m:val="subSup"/>
                        <m:ctrlPr>
                          <a:rPr lang="zh-TW" altLang="zh-TW" i="1">
                            <a:solidFill>
                              <a:srgbClr val="0070C0"/>
                            </a:solidFill>
                            <a:latin typeface="Cambria Math" panose="02040503050406030204" pitchFamily="18" charset="0"/>
                            <a:cs typeface="Times New Roman" panose="02020603050405020304" pitchFamily="18" charset="0"/>
                          </a:rPr>
                        </m:ctrlPr>
                      </m:naryPr>
                      <m:sub>
                        <m:sSub>
                          <m:sSubPr>
                            <m:ctrlPr>
                              <a:rPr lang="zh-TW" altLang="zh-TW" i="1">
                                <a:solidFill>
                                  <a:srgbClr val="0070C0"/>
                                </a:solidFill>
                                <a:latin typeface="Cambria Math" panose="02040503050406030204" pitchFamily="18" charset="0"/>
                                <a:cs typeface="Times New Roman" panose="02020603050405020304" pitchFamily="18" charset="0"/>
                              </a:rPr>
                            </m:ctrlPr>
                          </m:sSubPr>
                          <m:e>
                            <m:r>
                              <a:rPr lang="en-US" altLang="zh-TW">
                                <a:solidFill>
                                  <a:srgbClr val="0070C0"/>
                                </a:solidFill>
                                <a:latin typeface="Cambria Math" panose="02040503050406030204" pitchFamily="18" charset="0"/>
                                <a:cs typeface="Times New Roman" panose="02020603050405020304" pitchFamily="18" charset="0"/>
                              </a:rPr>
                              <m:t>𝑡</m:t>
                            </m:r>
                          </m:e>
                          <m:sub>
                            <m:r>
                              <a:rPr lang="en-US" altLang="zh-TW">
                                <a:solidFill>
                                  <a:srgbClr val="0070C0"/>
                                </a:solidFill>
                                <a:latin typeface="Cambria Math" panose="02040503050406030204" pitchFamily="18" charset="0"/>
                                <a:cs typeface="Times New Roman" panose="02020603050405020304" pitchFamily="18" charset="0"/>
                              </a:rPr>
                              <m:t>0</m:t>
                            </m:r>
                          </m:sub>
                        </m:sSub>
                      </m:sub>
                      <m:sup>
                        <m:r>
                          <a:rPr lang="en-US" altLang="zh-TW">
                            <a:solidFill>
                              <a:srgbClr val="0070C0"/>
                            </a:solidFill>
                            <a:latin typeface="Cambria Math" panose="02040503050406030204" pitchFamily="18" charset="0"/>
                            <a:cs typeface="Times New Roman" panose="02020603050405020304" pitchFamily="18" charset="0"/>
                          </a:rPr>
                          <m:t>𝑡</m:t>
                        </m:r>
                      </m:sup>
                      <m:e>
                        <m:f>
                          <m:fPr>
                            <m:ctrlPr>
                              <a:rPr lang="zh-TW" altLang="zh-TW" i="1">
                                <a:solidFill>
                                  <a:srgbClr val="0070C0"/>
                                </a:solidFill>
                                <a:latin typeface="Cambria Math" panose="02040503050406030204" pitchFamily="18" charset="0"/>
                                <a:cs typeface="Times New Roman" panose="02020603050405020304" pitchFamily="18" charset="0"/>
                              </a:rPr>
                            </m:ctrlPr>
                          </m:fPr>
                          <m:num>
                            <m:r>
                              <a:rPr lang="en-US" altLang="zh-TW">
                                <a:solidFill>
                                  <a:srgbClr val="0070C0"/>
                                </a:solidFill>
                                <a:latin typeface="Cambria Math" panose="02040503050406030204" pitchFamily="18" charset="0"/>
                                <a:cs typeface="Times New Roman" panose="02020603050405020304" pitchFamily="18" charset="0"/>
                              </a:rPr>
                              <m:t>𝑱</m:t>
                            </m:r>
                            <m:r>
                              <a:rPr lang="en-US" altLang="zh-TW">
                                <a:solidFill>
                                  <a:srgbClr val="0070C0"/>
                                </a:solidFill>
                                <a:latin typeface="Cambria Math" panose="02040503050406030204" pitchFamily="18" charset="0"/>
                                <a:cs typeface="Times New Roman" panose="02020603050405020304" pitchFamily="18" charset="0"/>
                              </a:rPr>
                              <m:t>⋅</m:t>
                            </m:r>
                            <m:r>
                              <a:rPr lang="en-US" altLang="zh-TW">
                                <a:solidFill>
                                  <a:srgbClr val="0070C0"/>
                                </a:solidFill>
                                <a:latin typeface="Cambria Math" panose="02040503050406030204" pitchFamily="18" charset="0"/>
                                <a:cs typeface="Times New Roman" panose="02020603050405020304" pitchFamily="18" charset="0"/>
                              </a:rPr>
                              <m:t>𝛻𝜇</m:t>
                            </m:r>
                          </m:num>
                          <m:den>
                            <m:r>
                              <a:rPr lang="en-US" altLang="zh-TW">
                                <a:solidFill>
                                  <a:srgbClr val="0070C0"/>
                                </a:solidFill>
                                <a:latin typeface="Cambria Math" panose="02040503050406030204" pitchFamily="18" charset="0"/>
                                <a:cs typeface="Times New Roman" panose="02020603050405020304" pitchFamily="18" charset="0"/>
                              </a:rPr>
                              <m:t>𝜌</m:t>
                            </m:r>
                            <m:r>
                              <a:rPr lang="en-US" altLang="zh-TW">
                                <a:solidFill>
                                  <a:srgbClr val="0070C0"/>
                                </a:solidFill>
                                <a:latin typeface="Cambria Math" panose="02040503050406030204" pitchFamily="18" charset="0"/>
                                <a:cs typeface="Times New Roman" panose="02020603050405020304" pitchFamily="18" charset="0"/>
                              </a:rPr>
                              <m:t>𝑇</m:t>
                            </m:r>
                          </m:den>
                        </m:f>
                      </m:e>
                    </m:nary>
                    <m:r>
                      <a:rPr lang="en-US" altLang="zh-TW">
                        <a:solidFill>
                          <a:srgbClr val="0070C0"/>
                        </a:solidFill>
                        <a:latin typeface="Cambria Math" panose="02040503050406030204" pitchFamily="18" charset="0"/>
                        <a:cs typeface="Times New Roman" panose="02020603050405020304" pitchFamily="18" charset="0"/>
                      </a:rPr>
                      <m:t>𝑑𝑡</m:t>
                    </m:r>
                  </m:oMath>
                </a14:m>
                <a:r>
                  <a:rPr lang="en-US" altLang="zh-TW" dirty="0">
                    <a:solidFill>
                      <a:srgbClr val="0070C0"/>
                    </a:solidFill>
                    <a:latin typeface="Garamond" panose="02020404030301010803" pitchFamily="18" charset="0"/>
                    <a:cs typeface="Times New Roman" panose="02020603050405020304" pitchFamily="18" charset="0"/>
                  </a:rPr>
                  <a:t> </a:t>
                </a:r>
              </a:p>
              <a:p>
                <a:pPr marL="55245" indent="0" algn="ctr">
                  <a:spcAft>
                    <a:spcPts val="600"/>
                  </a:spcAft>
                  <a:buNone/>
                </a:pPr>
                <a14:m>
                  <m:oMath xmlns:m="http://schemas.openxmlformats.org/officeDocument/2006/math">
                    <m:r>
                      <a:rPr lang="en-US" altLang="zh-TW">
                        <a:solidFill>
                          <a:srgbClr val="0070C0"/>
                        </a:solidFill>
                        <a:latin typeface="Cambria Math" panose="02040503050406030204" pitchFamily="18" charset="0"/>
                        <a:cs typeface="Times New Roman" panose="02020603050405020304" pitchFamily="18" charset="0"/>
                      </a:rPr>
                      <m:t>+</m:t>
                    </m:r>
                    <m:nary>
                      <m:naryPr>
                        <m:limLoc m:val="subSup"/>
                        <m:ctrlPr>
                          <a:rPr lang="zh-TW" altLang="zh-TW" i="1">
                            <a:solidFill>
                              <a:srgbClr val="0070C0"/>
                            </a:solidFill>
                            <a:latin typeface="Cambria Math" panose="02040503050406030204" pitchFamily="18" charset="0"/>
                            <a:cs typeface="Times New Roman" panose="02020603050405020304" pitchFamily="18" charset="0"/>
                          </a:rPr>
                        </m:ctrlPr>
                      </m:naryPr>
                      <m:sub>
                        <m:sSub>
                          <m:sSubPr>
                            <m:ctrlPr>
                              <a:rPr lang="zh-TW" altLang="zh-TW" i="1">
                                <a:solidFill>
                                  <a:srgbClr val="0070C0"/>
                                </a:solidFill>
                                <a:latin typeface="Cambria Math" panose="02040503050406030204" pitchFamily="18" charset="0"/>
                                <a:cs typeface="Times New Roman" panose="02020603050405020304" pitchFamily="18" charset="0"/>
                              </a:rPr>
                            </m:ctrlPr>
                          </m:sSubPr>
                          <m:e>
                            <m:r>
                              <a:rPr lang="en-US" altLang="zh-TW">
                                <a:solidFill>
                                  <a:srgbClr val="0070C0"/>
                                </a:solidFill>
                                <a:latin typeface="Cambria Math" panose="02040503050406030204" pitchFamily="18" charset="0"/>
                                <a:cs typeface="Times New Roman" panose="02020603050405020304" pitchFamily="18" charset="0"/>
                              </a:rPr>
                              <m:t>𝑡</m:t>
                            </m:r>
                          </m:e>
                          <m:sub>
                            <m:r>
                              <a:rPr lang="en-US" altLang="zh-TW">
                                <a:solidFill>
                                  <a:srgbClr val="0070C0"/>
                                </a:solidFill>
                                <a:latin typeface="Cambria Math" panose="02040503050406030204" pitchFamily="18" charset="0"/>
                                <a:cs typeface="Times New Roman" panose="02020603050405020304" pitchFamily="18" charset="0"/>
                              </a:rPr>
                              <m:t>0</m:t>
                            </m:r>
                          </m:sub>
                        </m:sSub>
                      </m:sub>
                      <m:sup>
                        <m:r>
                          <a:rPr lang="en-US" altLang="zh-TW">
                            <a:solidFill>
                              <a:srgbClr val="0070C0"/>
                            </a:solidFill>
                            <a:latin typeface="Cambria Math" panose="02040503050406030204" pitchFamily="18" charset="0"/>
                            <a:cs typeface="Times New Roman" panose="02020603050405020304" pitchFamily="18" charset="0"/>
                          </a:rPr>
                          <m:t>𝑡</m:t>
                        </m:r>
                      </m:sup>
                      <m:e>
                        <m:f>
                          <m:fPr>
                            <m:ctrlPr>
                              <a:rPr lang="zh-TW" altLang="zh-TW" i="1">
                                <a:solidFill>
                                  <a:srgbClr val="0070C0"/>
                                </a:solidFill>
                                <a:latin typeface="Cambria Math" panose="02040503050406030204" pitchFamily="18" charset="0"/>
                                <a:cs typeface="Times New Roman" panose="02020603050405020304" pitchFamily="18" charset="0"/>
                              </a:rPr>
                            </m:ctrlPr>
                          </m:fPr>
                          <m:num>
                            <m:r>
                              <a:rPr lang="en-US" altLang="zh-TW">
                                <a:solidFill>
                                  <a:srgbClr val="0070C0"/>
                                </a:solidFill>
                                <a:latin typeface="Cambria Math" panose="02040503050406030204" pitchFamily="18" charset="0"/>
                                <a:cs typeface="Times New Roman" panose="02020603050405020304" pitchFamily="18" charset="0"/>
                              </a:rPr>
                              <m:t>(</m:t>
                            </m:r>
                            <m:r>
                              <a:rPr lang="en-US" altLang="zh-TW">
                                <a:solidFill>
                                  <a:srgbClr val="0070C0"/>
                                </a:solidFill>
                                <a:latin typeface="Cambria Math" panose="02040503050406030204" pitchFamily="18" charset="0"/>
                                <a:cs typeface="Times New Roman" panose="02020603050405020304" pitchFamily="18" charset="0"/>
                              </a:rPr>
                              <m:t>𝛾</m:t>
                            </m:r>
                            <m:r>
                              <a:rPr lang="en-US" altLang="zh-TW">
                                <a:solidFill>
                                  <a:srgbClr val="0070C0"/>
                                </a:solidFill>
                                <a:latin typeface="Cambria Math" panose="02040503050406030204" pitchFamily="18" charset="0"/>
                                <a:cs typeface="Times New Roman" panose="02020603050405020304" pitchFamily="18" charset="0"/>
                              </a:rPr>
                              <m:t>+</m:t>
                            </m:r>
                            <m:r>
                              <a:rPr lang="en-US" altLang="zh-TW">
                                <a:solidFill>
                                  <a:srgbClr val="0070C0"/>
                                </a:solidFill>
                                <a:latin typeface="Cambria Math" panose="02040503050406030204" pitchFamily="18" charset="0"/>
                                <a:cs typeface="Times New Roman" panose="02020603050405020304" pitchFamily="18" charset="0"/>
                              </a:rPr>
                              <m:t>𝜇</m:t>
                            </m:r>
                            <m:r>
                              <a:rPr lang="en-US" altLang="zh-TW">
                                <a:solidFill>
                                  <a:srgbClr val="0070C0"/>
                                </a:solidFill>
                                <a:latin typeface="Cambria Math" panose="02040503050406030204" pitchFamily="18" charset="0"/>
                                <a:cs typeface="Times New Roman" panose="02020603050405020304" pitchFamily="18" charset="0"/>
                              </a:rPr>
                              <m:t>)</m:t>
                            </m:r>
                            <m:r>
                              <a:rPr lang="en-US" altLang="zh-TW">
                                <a:solidFill>
                                  <a:srgbClr val="0070C0"/>
                                </a:solidFill>
                                <a:latin typeface="Cambria Math" panose="02040503050406030204" pitchFamily="18" charset="0"/>
                                <a:cs typeface="Times New Roman" panose="02020603050405020304" pitchFamily="18" charset="0"/>
                              </a:rPr>
                              <m:t>𝛼</m:t>
                            </m:r>
                            <m:sSub>
                              <m:sSubPr>
                                <m:ctrlPr>
                                  <a:rPr lang="zh-TW" altLang="zh-TW" i="1">
                                    <a:solidFill>
                                      <a:srgbClr val="0070C0"/>
                                    </a:solidFill>
                                    <a:latin typeface="Cambria Math" panose="02040503050406030204" pitchFamily="18" charset="0"/>
                                    <a:cs typeface="Times New Roman" panose="02020603050405020304" pitchFamily="18" charset="0"/>
                                  </a:rPr>
                                </m:ctrlPr>
                              </m:sSubPr>
                              <m:e>
                                <m:r>
                                  <a:rPr lang="en-US" altLang="zh-TW">
                                    <a:solidFill>
                                      <a:srgbClr val="0070C0"/>
                                    </a:solidFill>
                                    <a:latin typeface="Cambria Math" panose="02040503050406030204" pitchFamily="18" charset="0"/>
                                    <a:cs typeface="Times New Roman" panose="02020603050405020304" pitchFamily="18" charset="0"/>
                                  </a:rPr>
                                  <m:t>𝜃</m:t>
                                </m:r>
                              </m:e>
                              <m:sub>
                                <m:r>
                                  <a:rPr lang="en-US" altLang="zh-TW">
                                    <a:solidFill>
                                      <a:srgbClr val="0070C0"/>
                                    </a:solidFill>
                                    <a:latin typeface="Cambria Math" panose="02040503050406030204" pitchFamily="18" charset="0"/>
                                    <a:cs typeface="Times New Roman" panose="02020603050405020304" pitchFamily="18" charset="0"/>
                                  </a:rPr>
                                  <m:t>𝑇</m:t>
                                </m:r>
                              </m:sub>
                            </m:sSub>
                          </m:num>
                          <m:den>
                            <m:r>
                              <a:rPr lang="en-US" altLang="zh-TW">
                                <a:solidFill>
                                  <a:srgbClr val="0070C0"/>
                                </a:solidFill>
                                <a:latin typeface="Cambria Math" panose="02040503050406030204" pitchFamily="18" charset="0"/>
                                <a:cs typeface="Times New Roman" panose="02020603050405020304" pitchFamily="18" charset="0"/>
                              </a:rPr>
                              <m:t>𝜌</m:t>
                            </m:r>
                            <m:r>
                              <a:rPr lang="en-US" altLang="zh-TW">
                                <a:solidFill>
                                  <a:srgbClr val="0070C0"/>
                                </a:solidFill>
                                <a:latin typeface="Cambria Math" panose="02040503050406030204" pitchFamily="18" charset="0"/>
                                <a:cs typeface="Times New Roman" panose="02020603050405020304" pitchFamily="18" charset="0"/>
                              </a:rPr>
                              <m:t>𝑇</m:t>
                            </m:r>
                          </m:den>
                        </m:f>
                        <m:f>
                          <m:fPr>
                            <m:ctrlPr>
                              <a:rPr lang="zh-TW" altLang="zh-TW" i="1">
                                <a:solidFill>
                                  <a:srgbClr val="0070C0"/>
                                </a:solidFill>
                                <a:latin typeface="Cambria Math" panose="02040503050406030204" pitchFamily="18" charset="0"/>
                                <a:cs typeface="Times New Roman" panose="02020603050405020304" pitchFamily="18" charset="0"/>
                              </a:rPr>
                            </m:ctrlPr>
                          </m:fPr>
                          <m:num>
                            <m:r>
                              <a:rPr lang="en-US" altLang="zh-TW">
                                <a:solidFill>
                                  <a:srgbClr val="0070C0"/>
                                </a:solidFill>
                                <a:latin typeface="Cambria Math" panose="02040503050406030204" pitchFamily="18" charset="0"/>
                                <a:cs typeface="Times New Roman" panose="02020603050405020304" pitchFamily="18" charset="0"/>
                              </a:rPr>
                              <m:t>𝜕</m:t>
                            </m:r>
                            <m:sSub>
                              <m:sSubPr>
                                <m:ctrlPr>
                                  <a:rPr lang="zh-TW" altLang="zh-TW" i="1">
                                    <a:solidFill>
                                      <a:srgbClr val="0070C0"/>
                                    </a:solidFill>
                                    <a:latin typeface="Cambria Math" panose="02040503050406030204" pitchFamily="18" charset="0"/>
                                    <a:cs typeface="Times New Roman" panose="02020603050405020304" pitchFamily="18" charset="0"/>
                                  </a:rPr>
                                </m:ctrlPr>
                              </m:sSubPr>
                              <m:e>
                                <m:r>
                                  <a:rPr lang="en-US" altLang="zh-TW">
                                    <a:solidFill>
                                      <a:srgbClr val="0070C0"/>
                                    </a:solidFill>
                                    <a:latin typeface="Cambria Math" panose="02040503050406030204" pitchFamily="18" charset="0"/>
                                    <a:cs typeface="Times New Roman" panose="02020603050405020304" pitchFamily="18" charset="0"/>
                                  </a:rPr>
                                  <m:t>𝑁</m:t>
                                </m:r>
                              </m:e>
                              <m:sub>
                                <m:r>
                                  <a:rPr lang="en-US" altLang="zh-TW">
                                    <a:solidFill>
                                      <a:srgbClr val="0070C0"/>
                                    </a:solidFill>
                                    <a:latin typeface="Cambria Math" panose="02040503050406030204" pitchFamily="18" charset="0"/>
                                    <a:cs typeface="Times New Roman" panose="02020603050405020304" pitchFamily="18" charset="0"/>
                                  </a:rPr>
                                  <m:t>𝑇</m:t>
                                </m:r>
                              </m:sub>
                            </m:sSub>
                          </m:num>
                          <m:den>
                            <m:r>
                              <a:rPr lang="en-US" altLang="zh-TW">
                                <a:solidFill>
                                  <a:srgbClr val="0070C0"/>
                                </a:solidFill>
                                <a:latin typeface="Cambria Math" panose="02040503050406030204" pitchFamily="18" charset="0"/>
                                <a:cs typeface="Times New Roman" panose="02020603050405020304" pitchFamily="18" charset="0"/>
                              </a:rPr>
                              <m:t>𝜕</m:t>
                            </m:r>
                            <m:sSup>
                              <m:sSupPr>
                                <m:ctrlPr>
                                  <a:rPr lang="zh-TW" altLang="zh-TW" i="1">
                                    <a:solidFill>
                                      <a:srgbClr val="0070C0"/>
                                    </a:solidFill>
                                    <a:latin typeface="Cambria Math" panose="02040503050406030204" pitchFamily="18" charset="0"/>
                                    <a:cs typeface="Times New Roman" panose="02020603050405020304" pitchFamily="18" charset="0"/>
                                  </a:rPr>
                                </m:ctrlPr>
                              </m:sSupPr>
                              <m:e>
                                <m:r>
                                  <a:rPr lang="en-US" altLang="zh-TW">
                                    <a:solidFill>
                                      <a:srgbClr val="0070C0"/>
                                    </a:solidFill>
                                    <a:latin typeface="Cambria Math" panose="02040503050406030204" pitchFamily="18" charset="0"/>
                                    <a:cs typeface="Times New Roman" panose="02020603050405020304" pitchFamily="18" charset="0"/>
                                  </a:rPr>
                                  <m:t>𝜀</m:t>
                                </m:r>
                              </m:e>
                              <m:sup>
                                <m:r>
                                  <a:rPr lang="en-US" altLang="zh-TW">
                                    <a:solidFill>
                                      <a:srgbClr val="0070C0"/>
                                    </a:solidFill>
                                    <a:latin typeface="Cambria Math" panose="02040503050406030204" pitchFamily="18" charset="0"/>
                                    <a:cs typeface="Times New Roman" panose="02020603050405020304" pitchFamily="18" charset="0"/>
                                  </a:rPr>
                                  <m:t>𝑃</m:t>
                                </m:r>
                              </m:sup>
                            </m:sSup>
                          </m:den>
                        </m:f>
                        <m:sSup>
                          <m:sSupPr>
                            <m:ctrlPr>
                              <a:rPr lang="zh-TW" altLang="zh-TW" i="1">
                                <a:solidFill>
                                  <a:srgbClr val="0070C0"/>
                                </a:solidFill>
                                <a:latin typeface="Cambria Math" panose="02040503050406030204" pitchFamily="18" charset="0"/>
                                <a:cs typeface="Times New Roman" panose="02020603050405020304" pitchFamily="18" charset="0"/>
                              </a:rPr>
                            </m:ctrlPr>
                          </m:sSupPr>
                          <m:e>
                            <m:acc>
                              <m:accPr>
                                <m:chr m:val="̇"/>
                                <m:ctrlPr>
                                  <a:rPr lang="zh-TW" altLang="zh-TW" i="1">
                                    <a:solidFill>
                                      <a:srgbClr val="0070C0"/>
                                    </a:solidFill>
                                    <a:latin typeface="Cambria Math" panose="02040503050406030204" pitchFamily="18" charset="0"/>
                                    <a:cs typeface="Times New Roman" panose="02020603050405020304" pitchFamily="18" charset="0"/>
                                  </a:rPr>
                                </m:ctrlPr>
                              </m:accPr>
                              <m:e>
                                <m:r>
                                  <a:rPr lang="en-US" altLang="zh-TW">
                                    <a:solidFill>
                                      <a:srgbClr val="0070C0"/>
                                    </a:solidFill>
                                    <a:latin typeface="Cambria Math" panose="02040503050406030204" pitchFamily="18" charset="0"/>
                                    <a:cs typeface="Times New Roman" panose="02020603050405020304" pitchFamily="18" charset="0"/>
                                  </a:rPr>
                                  <m:t>𝜀</m:t>
                                </m:r>
                              </m:e>
                            </m:acc>
                          </m:e>
                          <m:sup>
                            <m:r>
                              <a:rPr lang="en-US" altLang="zh-TW">
                                <a:solidFill>
                                  <a:srgbClr val="0070C0"/>
                                </a:solidFill>
                                <a:latin typeface="Cambria Math" panose="02040503050406030204" pitchFamily="18" charset="0"/>
                                <a:cs typeface="Times New Roman" panose="02020603050405020304" pitchFamily="18" charset="0"/>
                              </a:rPr>
                              <m:t>𝑝</m:t>
                            </m:r>
                          </m:sup>
                        </m:sSup>
                      </m:e>
                    </m:nary>
                    <m:r>
                      <a:rPr lang="en-US" altLang="zh-TW">
                        <a:solidFill>
                          <a:srgbClr val="0070C0"/>
                        </a:solidFill>
                        <a:latin typeface="Cambria Math" panose="02040503050406030204" pitchFamily="18" charset="0"/>
                        <a:cs typeface="Times New Roman" panose="02020603050405020304" pitchFamily="18" charset="0"/>
                      </a:rPr>
                      <m:t>𝑑𝑡</m:t>
                    </m:r>
                    <m:r>
                      <a:rPr lang="en-US" altLang="zh-TW">
                        <a:solidFill>
                          <a:srgbClr val="FF0000"/>
                        </a:solidFill>
                        <a:latin typeface="Cambria Math" panose="02040503050406030204" pitchFamily="18" charset="0"/>
                        <a:cs typeface="Times New Roman" panose="02020603050405020304" pitchFamily="18" charset="0"/>
                      </a:rPr>
                      <m:t>+</m:t>
                    </m:r>
                    <m:nary>
                      <m:naryPr>
                        <m:limLoc m:val="subSup"/>
                        <m:ctrlPr>
                          <a:rPr lang="zh-TW" altLang="zh-TW" i="1">
                            <a:solidFill>
                              <a:srgbClr val="FF0000"/>
                            </a:solidFill>
                            <a:latin typeface="Cambria Math" panose="02040503050406030204" pitchFamily="18" charset="0"/>
                            <a:cs typeface="Times New Roman" panose="02020603050405020304" pitchFamily="18" charset="0"/>
                          </a:rPr>
                        </m:ctrlPr>
                      </m:naryPr>
                      <m:sub>
                        <m:sSub>
                          <m:sSubPr>
                            <m:ctrlPr>
                              <a:rPr lang="zh-TW" altLang="zh-TW" i="1">
                                <a:solidFill>
                                  <a:srgbClr val="FF0000"/>
                                </a:solidFill>
                                <a:latin typeface="Cambria Math" panose="02040503050406030204" pitchFamily="18" charset="0"/>
                                <a:cs typeface="Times New Roman" panose="02020603050405020304" pitchFamily="18" charset="0"/>
                              </a:rPr>
                            </m:ctrlPr>
                          </m:sSubPr>
                          <m:e>
                            <m:r>
                              <a:rPr lang="en-US" altLang="zh-TW">
                                <a:solidFill>
                                  <a:srgbClr val="FF0000"/>
                                </a:solidFill>
                                <a:latin typeface="Cambria Math" panose="02040503050406030204" pitchFamily="18" charset="0"/>
                                <a:cs typeface="Times New Roman" panose="02020603050405020304" pitchFamily="18" charset="0"/>
                              </a:rPr>
                              <m:t>𝑡</m:t>
                            </m:r>
                          </m:e>
                          <m:sub>
                            <m:r>
                              <a:rPr lang="en-US" altLang="zh-TW">
                                <a:solidFill>
                                  <a:srgbClr val="FF0000"/>
                                </a:solidFill>
                                <a:latin typeface="Cambria Math" panose="02040503050406030204" pitchFamily="18" charset="0"/>
                                <a:cs typeface="Times New Roman" panose="02020603050405020304" pitchFamily="18" charset="0"/>
                              </a:rPr>
                              <m:t>0</m:t>
                            </m:r>
                          </m:sub>
                        </m:sSub>
                      </m:sub>
                      <m:sup>
                        <m:r>
                          <a:rPr lang="en-US" altLang="zh-TW">
                            <a:solidFill>
                              <a:srgbClr val="FF0000"/>
                            </a:solidFill>
                            <a:latin typeface="Cambria Math" panose="02040503050406030204" pitchFamily="18" charset="0"/>
                            <a:cs typeface="Times New Roman" panose="02020603050405020304" pitchFamily="18" charset="0"/>
                          </a:rPr>
                          <m:t>𝑡</m:t>
                        </m:r>
                      </m:sup>
                      <m:e>
                        <m:f>
                          <m:fPr>
                            <m:ctrlPr>
                              <a:rPr lang="zh-TW" altLang="zh-TW" i="1">
                                <a:solidFill>
                                  <a:srgbClr val="FF0000"/>
                                </a:solidFill>
                                <a:latin typeface="Cambria Math" panose="02040503050406030204" pitchFamily="18" charset="0"/>
                                <a:cs typeface="Times New Roman" panose="02020603050405020304" pitchFamily="18" charset="0"/>
                              </a:rPr>
                            </m:ctrlPr>
                          </m:fPr>
                          <m:num>
                            <m:r>
                              <a:rPr lang="en-US" altLang="zh-TW">
                                <a:solidFill>
                                  <a:srgbClr val="FF0000"/>
                                </a:solidFill>
                                <a:latin typeface="Cambria Math" panose="02040503050406030204" pitchFamily="18" charset="0"/>
                                <a:cs typeface="Times New Roman" panose="02020603050405020304" pitchFamily="18" charset="0"/>
                              </a:rPr>
                              <m:t>(</m:t>
                            </m:r>
                            <m:r>
                              <a:rPr lang="en-US" altLang="zh-TW">
                                <a:solidFill>
                                  <a:srgbClr val="FF0000"/>
                                </a:solidFill>
                                <a:latin typeface="Cambria Math" panose="02040503050406030204" pitchFamily="18" charset="0"/>
                                <a:cs typeface="Times New Roman" panose="02020603050405020304" pitchFamily="18" charset="0"/>
                              </a:rPr>
                              <m:t>𝜚</m:t>
                            </m:r>
                            <m:sSup>
                              <m:sSupPr>
                                <m:ctrlPr>
                                  <a:rPr lang="zh-TW" altLang="zh-TW" i="1">
                                    <a:solidFill>
                                      <a:srgbClr val="FF0000"/>
                                    </a:solidFill>
                                    <a:latin typeface="Cambria Math" panose="02040503050406030204" pitchFamily="18" charset="0"/>
                                    <a:cs typeface="Times New Roman" panose="02020603050405020304" pitchFamily="18" charset="0"/>
                                  </a:rPr>
                                </m:ctrlPr>
                              </m:sSupPr>
                              <m:e>
                                <m:r>
                                  <a:rPr lang="en-CA" altLang="zh-TW">
                                    <a:solidFill>
                                      <a:srgbClr val="FF0000"/>
                                    </a:solidFill>
                                    <a:latin typeface="Cambria Math" panose="02040503050406030204" pitchFamily="18" charset="0"/>
                                    <a:cs typeface="Times New Roman" panose="02020603050405020304" pitchFamily="18" charset="0"/>
                                  </a:rPr>
                                  <m:t>𝐵</m:t>
                                </m:r>
                              </m:e>
                              <m:sup>
                                <m:r>
                                  <a:rPr lang="en-CA" altLang="zh-TW">
                                    <a:solidFill>
                                      <a:srgbClr val="FF0000"/>
                                    </a:solidFill>
                                    <a:latin typeface="Cambria Math" panose="02040503050406030204" pitchFamily="18" charset="0"/>
                                    <a:cs typeface="Times New Roman" panose="02020603050405020304" pitchFamily="18" charset="0"/>
                                  </a:rPr>
                                  <m:t>𝑑𝑟𝑎𝑔</m:t>
                                </m:r>
                              </m:sup>
                            </m:sSup>
                            <m:r>
                              <a:rPr lang="en-CA" altLang="zh-TW">
                                <a:solidFill>
                                  <a:srgbClr val="FF0000"/>
                                </a:solidFill>
                                <a:latin typeface="Cambria Math" panose="02040503050406030204" pitchFamily="18" charset="0"/>
                                <a:cs typeface="Times New Roman" panose="02020603050405020304" pitchFamily="18" charset="0"/>
                              </a:rPr>
                              <m:t>𝑣</m:t>
                            </m:r>
                            <m:r>
                              <a:rPr lang="en-CA" altLang="zh-TW">
                                <a:solidFill>
                                  <a:srgbClr val="FF0000"/>
                                </a:solidFill>
                                <a:latin typeface="Cambria Math" panose="02040503050406030204" pitchFamily="18" charset="0"/>
                                <a:cs typeface="Times New Roman" panose="02020603050405020304" pitchFamily="18" charset="0"/>
                              </a:rPr>
                              <m:t> </m:t>
                            </m:r>
                            <m:r>
                              <a:rPr lang="en-CA" altLang="zh-TW">
                                <a:solidFill>
                                  <a:srgbClr val="FF0000"/>
                                </a:solidFill>
                                <a:latin typeface="Cambria Math" panose="02040503050406030204" pitchFamily="18" charset="0"/>
                                <a:cs typeface="Times New Roman" panose="02020603050405020304" pitchFamily="18" charset="0"/>
                              </a:rPr>
                              <m:t>𝑣</m:t>
                            </m:r>
                            <m:r>
                              <a:rPr lang="en-US" altLang="zh-TW">
                                <a:solidFill>
                                  <a:srgbClr val="FF0000"/>
                                </a:solidFill>
                                <a:latin typeface="Cambria Math" panose="02040503050406030204" pitchFamily="18" charset="0"/>
                                <a:cs typeface="Times New Roman" panose="02020603050405020304" pitchFamily="18" charset="0"/>
                              </a:rPr>
                              <m:t>+</m:t>
                            </m:r>
                            <m:f>
                              <m:fPr>
                                <m:ctrlPr>
                                  <a:rPr lang="zh-TW" altLang="zh-TW" i="1">
                                    <a:solidFill>
                                      <a:srgbClr val="FF0000"/>
                                    </a:solidFill>
                                    <a:latin typeface="Cambria Math" panose="02040503050406030204" pitchFamily="18" charset="0"/>
                                    <a:cs typeface="Times New Roman" panose="02020603050405020304" pitchFamily="18" charset="0"/>
                                  </a:rPr>
                                </m:ctrlPr>
                              </m:fPr>
                              <m:num>
                                <m:r>
                                  <a:rPr lang="en-CA" altLang="zh-TW">
                                    <a:solidFill>
                                      <a:srgbClr val="FF0000"/>
                                    </a:solidFill>
                                    <a:latin typeface="Cambria Math" panose="02040503050406030204" pitchFamily="18" charset="0"/>
                                    <a:cs typeface="Times New Roman" panose="02020603050405020304" pitchFamily="18" charset="0"/>
                                  </a:rPr>
                                  <m:t>1</m:t>
                                </m:r>
                              </m:num>
                              <m:den>
                                <m:r>
                                  <a:rPr lang="en-CA" altLang="zh-TW">
                                    <a:solidFill>
                                      <a:srgbClr val="FF0000"/>
                                    </a:solidFill>
                                    <a:latin typeface="Cambria Math" panose="02040503050406030204" pitchFamily="18" charset="0"/>
                                    <a:cs typeface="Times New Roman" panose="02020603050405020304" pitchFamily="18" charset="0"/>
                                  </a:rPr>
                                  <m:t>2</m:t>
                                </m:r>
                              </m:den>
                            </m:f>
                            <m:r>
                              <a:rPr lang="en-CA" altLang="zh-TW">
                                <a:solidFill>
                                  <a:srgbClr val="FF0000"/>
                                </a:solidFill>
                                <a:latin typeface="Cambria Math" panose="02040503050406030204" pitchFamily="18" charset="0"/>
                                <a:cs typeface="Times New Roman" panose="02020603050405020304" pitchFamily="18" charset="0"/>
                              </a:rPr>
                              <m:t>𝜇</m:t>
                            </m:r>
                            <m:sSup>
                              <m:sSupPr>
                                <m:ctrlPr>
                                  <a:rPr lang="zh-TW" altLang="zh-TW" i="1">
                                    <a:solidFill>
                                      <a:srgbClr val="FF0000"/>
                                    </a:solidFill>
                                    <a:latin typeface="Cambria Math" panose="02040503050406030204" pitchFamily="18" charset="0"/>
                                    <a:cs typeface="Times New Roman" panose="02020603050405020304" pitchFamily="18" charset="0"/>
                                  </a:rPr>
                                </m:ctrlPr>
                              </m:sSupPr>
                              <m:e>
                                <m:r>
                                  <a:rPr lang="en-CA" altLang="zh-TW">
                                    <a:solidFill>
                                      <a:srgbClr val="FF0000"/>
                                    </a:solidFill>
                                    <a:latin typeface="Cambria Math" panose="02040503050406030204" pitchFamily="18" charset="0"/>
                                    <a:cs typeface="Times New Roman" panose="02020603050405020304" pitchFamily="18" charset="0"/>
                                  </a:rPr>
                                  <m:t>𝑏</m:t>
                                </m:r>
                              </m:e>
                              <m:sup>
                                <m:r>
                                  <a:rPr lang="en-CA" altLang="zh-TW">
                                    <a:solidFill>
                                      <a:srgbClr val="FF0000"/>
                                    </a:solidFill>
                                    <a:latin typeface="Cambria Math" panose="02040503050406030204" pitchFamily="18" charset="0"/>
                                    <a:cs typeface="Times New Roman" panose="02020603050405020304" pitchFamily="18" charset="0"/>
                                  </a:rPr>
                                  <m:t>2</m:t>
                                </m:r>
                              </m:sup>
                            </m:sSup>
                            <m:acc>
                              <m:accPr>
                                <m:chr m:val="̇"/>
                                <m:ctrlPr>
                                  <a:rPr lang="zh-TW" altLang="zh-TW" i="1">
                                    <a:solidFill>
                                      <a:srgbClr val="FF0000"/>
                                    </a:solidFill>
                                    <a:latin typeface="Cambria Math" panose="02040503050406030204" pitchFamily="18" charset="0"/>
                                    <a:cs typeface="Times New Roman" panose="02020603050405020304" pitchFamily="18" charset="0"/>
                                  </a:rPr>
                                </m:ctrlPr>
                              </m:accPr>
                              <m:e>
                                <m:r>
                                  <a:rPr lang="en-CA" altLang="zh-TW">
                                    <a:solidFill>
                                      <a:srgbClr val="FF0000"/>
                                    </a:solidFill>
                                    <a:latin typeface="Cambria Math" panose="02040503050406030204" pitchFamily="18" charset="0"/>
                                    <a:cs typeface="Times New Roman" panose="02020603050405020304" pitchFamily="18" charset="0"/>
                                  </a:rPr>
                                  <m:t>𝜚</m:t>
                                </m:r>
                              </m:e>
                            </m:acc>
                            <m:r>
                              <a:rPr lang="en-CA" altLang="zh-TW">
                                <a:solidFill>
                                  <a:srgbClr val="FF0000"/>
                                </a:solidFill>
                                <a:latin typeface="Cambria Math" panose="02040503050406030204" pitchFamily="18" charset="0"/>
                                <a:cs typeface="Times New Roman" panose="02020603050405020304" pitchFamily="18" charset="0"/>
                              </a:rPr>
                              <m:t>−</m:t>
                            </m:r>
                            <m:sSub>
                              <m:sSubPr>
                                <m:ctrlPr>
                                  <a:rPr lang="zh-TW" altLang="zh-TW" i="1">
                                    <a:solidFill>
                                      <a:srgbClr val="FF0000"/>
                                    </a:solidFill>
                                    <a:latin typeface="Cambria Math" panose="02040503050406030204" pitchFamily="18" charset="0"/>
                                    <a:cs typeface="Times New Roman" panose="02020603050405020304" pitchFamily="18" charset="0"/>
                                  </a:rPr>
                                </m:ctrlPr>
                              </m:sSubPr>
                              <m:e>
                                <m:r>
                                  <a:rPr lang="en-CA" altLang="zh-TW">
                                    <a:solidFill>
                                      <a:srgbClr val="FF0000"/>
                                    </a:solidFill>
                                    <a:latin typeface="Cambria Math" panose="02040503050406030204" pitchFamily="18" charset="0"/>
                                    <a:cs typeface="Times New Roman" panose="02020603050405020304" pitchFamily="18" charset="0"/>
                                  </a:rPr>
                                  <m:t>𝛼</m:t>
                                </m:r>
                              </m:e>
                              <m:sub>
                                <m:r>
                                  <a:rPr lang="en-CA" altLang="zh-TW">
                                    <a:solidFill>
                                      <a:srgbClr val="FF0000"/>
                                    </a:solidFill>
                                    <a:latin typeface="Cambria Math" panose="02040503050406030204" pitchFamily="18" charset="0"/>
                                    <a:cs typeface="Times New Roman" panose="02020603050405020304" pitchFamily="18" charset="0"/>
                                  </a:rPr>
                                  <m:t>𝐻</m:t>
                                </m:r>
                              </m:sub>
                            </m:sSub>
                            <m:r>
                              <a:rPr lang="en-CA" altLang="zh-TW">
                                <a:solidFill>
                                  <a:srgbClr val="FF0000"/>
                                </a:solidFill>
                                <a:latin typeface="Cambria Math" panose="02040503050406030204" pitchFamily="18" charset="0"/>
                                <a:cs typeface="Times New Roman" panose="02020603050405020304" pitchFamily="18" charset="0"/>
                              </a:rPr>
                              <m:t>𝜇</m:t>
                            </m:r>
                            <m:r>
                              <a:rPr lang="en-CA" altLang="zh-TW">
                                <a:solidFill>
                                  <a:srgbClr val="FF0000"/>
                                </a:solidFill>
                                <a:latin typeface="Cambria Math" panose="02040503050406030204" pitchFamily="18" charset="0"/>
                                <a:cs typeface="Times New Roman" panose="02020603050405020304" pitchFamily="18" charset="0"/>
                              </a:rPr>
                              <m:t>𝑏</m:t>
                            </m:r>
                            <m:rad>
                              <m:radPr>
                                <m:degHide m:val="on"/>
                                <m:ctrlPr>
                                  <a:rPr lang="zh-TW" altLang="zh-TW" i="1">
                                    <a:solidFill>
                                      <a:srgbClr val="FF0000"/>
                                    </a:solidFill>
                                    <a:latin typeface="Cambria Math" panose="02040503050406030204" pitchFamily="18" charset="0"/>
                                    <a:cs typeface="Times New Roman" panose="02020603050405020304" pitchFamily="18" charset="0"/>
                                  </a:rPr>
                                </m:ctrlPr>
                              </m:radPr>
                              <m:deg/>
                              <m:e>
                                <m:r>
                                  <a:rPr lang="en-CA" altLang="zh-TW">
                                    <a:solidFill>
                                      <a:srgbClr val="FF0000"/>
                                    </a:solidFill>
                                    <a:latin typeface="Cambria Math" panose="02040503050406030204" pitchFamily="18" charset="0"/>
                                    <a:cs typeface="Times New Roman" panose="02020603050405020304" pitchFamily="18" charset="0"/>
                                  </a:rPr>
                                  <m:t>𝜚</m:t>
                                </m:r>
                              </m:e>
                            </m:rad>
                            <m:acc>
                              <m:accPr>
                                <m:chr m:val="̇"/>
                                <m:ctrlPr>
                                  <a:rPr lang="zh-TW" altLang="zh-TW" i="1">
                                    <a:solidFill>
                                      <a:srgbClr val="FF0000"/>
                                    </a:solidFill>
                                    <a:latin typeface="Cambria Math" panose="02040503050406030204" pitchFamily="18" charset="0"/>
                                    <a:cs typeface="Times New Roman" panose="02020603050405020304" pitchFamily="18" charset="0"/>
                                  </a:rPr>
                                </m:ctrlPr>
                              </m:accPr>
                              <m:e>
                                <m:r>
                                  <a:rPr lang="en-CA" altLang="zh-TW">
                                    <a:solidFill>
                                      <a:srgbClr val="FF0000"/>
                                    </a:solidFill>
                                    <a:latin typeface="Cambria Math" panose="02040503050406030204" pitchFamily="18" charset="0"/>
                                    <a:cs typeface="Times New Roman" panose="02020603050405020304" pitchFamily="18" charset="0"/>
                                  </a:rPr>
                                  <m:t>𝛾</m:t>
                                </m:r>
                              </m:e>
                            </m:acc>
                            <m:r>
                              <a:rPr lang="en-US" altLang="zh-TW">
                                <a:solidFill>
                                  <a:srgbClr val="FF0000"/>
                                </a:solidFill>
                                <a:latin typeface="Cambria Math" panose="02040503050406030204" pitchFamily="18" charset="0"/>
                                <a:cs typeface="Times New Roman" panose="02020603050405020304" pitchFamily="18" charset="0"/>
                              </a:rPr>
                              <m:t>)</m:t>
                            </m:r>
                          </m:num>
                          <m:den>
                            <m:r>
                              <a:rPr lang="en-US" altLang="zh-TW">
                                <a:solidFill>
                                  <a:srgbClr val="FF0000"/>
                                </a:solidFill>
                                <a:latin typeface="Cambria Math" panose="02040503050406030204" pitchFamily="18" charset="0"/>
                                <a:cs typeface="Times New Roman" panose="02020603050405020304" pitchFamily="18" charset="0"/>
                              </a:rPr>
                              <m:t>𝜌</m:t>
                            </m:r>
                            <m:r>
                              <a:rPr lang="en-US" altLang="zh-TW">
                                <a:solidFill>
                                  <a:srgbClr val="FF0000"/>
                                </a:solidFill>
                                <a:latin typeface="Cambria Math" panose="02040503050406030204" pitchFamily="18" charset="0"/>
                                <a:cs typeface="Times New Roman" panose="02020603050405020304" pitchFamily="18" charset="0"/>
                              </a:rPr>
                              <m:t>𝑇</m:t>
                            </m:r>
                          </m:den>
                        </m:f>
                        <m:r>
                          <a:rPr lang="en-US" altLang="zh-TW">
                            <a:solidFill>
                              <a:srgbClr val="FF0000"/>
                            </a:solidFill>
                            <a:latin typeface="Cambria Math" panose="02040503050406030204" pitchFamily="18" charset="0"/>
                            <a:cs typeface="Times New Roman" panose="02020603050405020304" pitchFamily="18" charset="0"/>
                          </a:rPr>
                          <m:t>𝑑𝑡</m:t>
                        </m:r>
                      </m:e>
                    </m:nary>
                  </m:oMath>
                </a14:m>
                <a:r>
                  <a:rPr lang="zh-TW" altLang="en-US" dirty="0">
                    <a:solidFill>
                      <a:srgbClr val="FF0000"/>
                    </a:solidFill>
                    <a:latin typeface="Garamond" panose="02020404030301010803" pitchFamily="18" charset="0"/>
                    <a:cs typeface="Times New Roman" panose="02020603050405020304" pitchFamily="18" charset="0"/>
                  </a:rPr>
                  <a:t> </a:t>
                </a:r>
              </a:p>
            </p:txBody>
          </p:sp>
        </mc:Choice>
        <mc:Fallback xmlns="">
          <p:sp>
            <p:nvSpPr>
              <p:cNvPr id="46" name="TextBox 45">
                <a:extLst>
                  <a:ext uri="{FF2B5EF4-FFF2-40B4-BE49-F238E27FC236}">
                    <a16:creationId xmlns:a16="http://schemas.microsoft.com/office/drawing/2014/main" id="{8C6C2B1D-0985-4ABB-A9C5-22602BA9D6E3}"/>
                  </a:ext>
                </a:extLst>
              </p:cNvPr>
              <p:cNvSpPr txBox="1">
                <a:spLocks noRot="1" noChangeAspect="1" noMove="1" noResize="1" noEditPoints="1" noAdjustHandles="1" noChangeArrowheads="1" noChangeShapeType="1" noTextEdit="1"/>
              </p:cNvSpPr>
              <p:nvPr/>
            </p:nvSpPr>
            <p:spPr>
              <a:xfrm>
                <a:off x="-29066" y="1654625"/>
                <a:ext cx="8762999" cy="3120085"/>
              </a:xfrm>
              <a:prstGeom prst="rect">
                <a:avLst/>
              </a:prstGeom>
              <a:blipFill>
                <a:blip r:embed="rId2"/>
                <a:stretch>
                  <a:fillRect/>
                </a:stretch>
              </a:blipFill>
            </p:spPr>
            <p:txBody>
              <a:bodyPr/>
              <a:lstStyle/>
              <a:p>
                <a:r>
                  <a:rPr lang="zh-TW" altLang="en-US">
                    <a:noFill/>
                  </a:rPr>
                  <a:t> </a:t>
                </a:r>
              </a:p>
            </p:txBody>
          </p:sp>
        </mc:Fallback>
      </mc:AlternateContent>
      <p:sp>
        <p:nvSpPr>
          <p:cNvPr id="48" name="TextBox 47">
            <a:extLst>
              <a:ext uri="{FF2B5EF4-FFF2-40B4-BE49-F238E27FC236}">
                <a16:creationId xmlns:a16="http://schemas.microsoft.com/office/drawing/2014/main" id="{65619D2B-CE5D-4E7E-95D4-F57408147CAE}"/>
              </a:ext>
            </a:extLst>
          </p:cNvPr>
          <p:cNvSpPr txBox="1"/>
          <p:nvPr/>
        </p:nvSpPr>
        <p:spPr>
          <a:xfrm>
            <a:off x="76201" y="4658250"/>
            <a:ext cx="6096000" cy="2031325"/>
          </a:xfrm>
          <a:prstGeom prst="rect">
            <a:avLst/>
          </a:prstGeom>
          <a:noFill/>
        </p:spPr>
        <p:txBody>
          <a:bodyPr wrap="square">
            <a:spAutoFit/>
          </a:bodyPr>
          <a:lstStyle/>
          <a:p>
            <a:r>
              <a:rPr lang="en-US" altLang="zh-TW" sz="1800" dirty="0">
                <a:latin typeface="Garamond" panose="02020404030301010803" pitchFamily="18" charset="0"/>
                <a:cs typeface="Times New Roman" panose="02020603050405020304" pitchFamily="18" charset="0"/>
              </a:rPr>
              <a:t>Irreversible entropy production due to </a:t>
            </a:r>
          </a:p>
          <a:p>
            <a:pPr marL="285750" indent="-285750" algn="just">
              <a:buFont typeface="Wingdings" panose="05000000000000000000" pitchFamily="2" charset="2"/>
              <a:buChar char="l"/>
            </a:pPr>
            <a:r>
              <a:rPr lang="en-US" altLang="zh-TW" kern="100" dirty="0">
                <a:solidFill>
                  <a:srgbClr val="00B050"/>
                </a:solidFill>
                <a:latin typeface="Garamond" panose="02020404030301010803" pitchFamily="18" charset="0"/>
                <a:ea typeface="PMingLiU" panose="02020500000000000000" pitchFamily="18" charset="-120"/>
                <a:cs typeface="Times New Roman" panose="02020603050405020304" pitchFamily="18" charset="0"/>
              </a:rPr>
              <a:t>Vacancy configuration, atomic vibration, and vacancy diffusion</a:t>
            </a:r>
          </a:p>
          <a:p>
            <a:pPr marL="285750" indent="-285750" algn="just">
              <a:buFont typeface="Wingdings" panose="05000000000000000000" pitchFamily="2" charset="2"/>
              <a:buChar char="l"/>
            </a:pPr>
            <a:r>
              <a:rPr lang="en-US" altLang="zh-TW" sz="1800" dirty="0">
                <a:solidFill>
                  <a:srgbClr val="C00000"/>
                </a:solidFill>
                <a:latin typeface="Garamond" panose="02020404030301010803" pitchFamily="18" charset="0"/>
                <a:cs typeface="Times New Roman" panose="02020603050405020304" pitchFamily="18" charset="0"/>
              </a:rPr>
              <a:t>Corrosion</a:t>
            </a:r>
          </a:p>
          <a:p>
            <a:pPr marL="285750" indent="-285750" algn="just">
              <a:buFont typeface="Wingdings" panose="05000000000000000000" pitchFamily="2" charset="2"/>
              <a:buChar char="l"/>
            </a:pPr>
            <a:r>
              <a:rPr lang="en-US" altLang="zh-TW" sz="1800" dirty="0">
                <a:solidFill>
                  <a:srgbClr val="0070C0"/>
                </a:solidFill>
                <a:latin typeface="Garamond" panose="02020404030301010803" pitchFamily="18" charset="0"/>
                <a:cs typeface="Times New Roman" panose="02020603050405020304" pitchFamily="18" charset="0"/>
              </a:rPr>
              <a:t>Hydrogen enhanced mechanisms (micro-plasticity, hydrogen dilatation, thermal conduction, hydrogen transport, coupling </a:t>
            </a:r>
            <a:r>
              <a:rPr lang="en-US" altLang="zh-TW" dirty="0">
                <a:solidFill>
                  <a:srgbClr val="0070C0"/>
                </a:solidFill>
                <a:latin typeface="Garamond" panose="02020404030301010803" pitchFamily="18" charset="0"/>
                <a:cs typeface="Times New Roman" panose="02020603050405020304" pitchFamily="18" charset="0"/>
              </a:rPr>
              <a:t>s</a:t>
            </a:r>
            <a:r>
              <a:rPr lang="en-US" altLang="zh-TW" sz="1800" dirty="0">
                <a:solidFill>
                  <a:srgbClr val="0070C0"/>
                </a:solidFill>
                <a:latin typeface="Garamond" panose="02020404030301010803" pitchFamily="18" charset="0"/>
                <a:cs typeface="Times New Roman" panose="02020603050405020304" pitchFamily="18" charset="0"/>
              </a:rPr>
              <a:t>ource</a:t>
            </a:r>
          </a:p>
          <a:p>
            <a:pPr marL="285750" indent="-285750" algn="just">
              <a:buFont typeface="Wingdings" panose="05000000000000000000" pitchFamily="2" charset="2"/>
              <a:buChar char="l"/>
            </a:pPr>
            <a:r>
              <a:rPr lang="en-US" altLang="zh-TW" sz="1800" dirty="0">
                <a:solidFill>
                  <a:srgbClr val="FF0000"/>
                </a:solidFill>
                <a:latin typeface="Garamond" panose="02020404030301010803" pitchFamily="18" charset="0"/>
                <a:cs typeface="Times New Roman" panose="02020603050405020304" pitchFamily="18" charset="0"/>
              </a:rPr>
              <a:t>Internal frictions</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8386D34-7CCB-443A-94F4-FFDFBD1067B1}"/>
                  </a:ext>
                </a:extLst>
              </p:cNvPr>
              <p:cNvSpPr txBox="1"/>
              <p:nvPr/>
            </p:nvSpPr>
            <p:spPr>
              <a:xfrm>
                <a:off x="6533561" y="4953000"/>
                <a:ext cx="2514599" cy="1232389"/>
              </a:xfrm>
              <a:prstGeom prst="rect">
                <a:avLst/>
              </a:prstGeom>
              <a:noFill/>
              <a:ln>
                <a:solidFill>
                  <a:srgbClr val="000000"/>
                </a:solidFill>
              </a:ln>
            </p:spPr>
            <p:txBody>
              <a:bodyPr wrap="square">
                <a:spAutoFit/>
              </a:bodyPr>
              <a:lstStyle/>
              <a:p>
                <a:r>
                  <a:rPr lang="en-US" altLang="zh-TW" sz="2000" dirty="0">
                    <a:solidFill>
                      <a:srgbClr val="000000"/>
                    </a:solidFill>
                    <a:latin typeface="Palatino Linotype" panose="02040502050505030304" pitchFamily="18" charset="0"/>
                  </a:rPr>
                  <a:t>Then, the TSI can be calculated through</a:t>
                </a:r>
              </a:p>
              <a:p>
                <a:r>
                  <a:rPr lang="en-US" altLang="zh-TW" sz="3200" i="1" dirty="0">
                    <a:solidFill>
                      <a:srgbClr val="000000"/>
                    </a:solidFill>
                    <a:latin typeface="Symbol" panose="05050102010706020507" pitchFamily="18" charset="2"/>
                  </a:rPr>
                  <a:t>F</a:t>
                </a:r>
                <a14:m>
                  <m:oMath xmlns:m="http://schemas.openxmlformats.org/officeDocument/2006/math">
                    <m:r>
                      <a:rPr lang="en-US" altLang="zh-TW" sz="2400" i="1">
                        <a:solidFill>
                          <a:srgbClr val="000000"/>
                        </a:solidFill>
                        <a:latin typeface="Cambria Math" panose="02040503050406030204" pitchFamily="18" charset="0"/>
                      </a:rPr>
                      <m:t>=[1−</m:t>
                    </m:r>
                    <m:sSup>
                      <m:sSupPr>
                        <m:ctrlPr>
                          <a:rPr lang="en-US" altLang="zh-TW" sz="2400" i="1">
                            <a:solidFill>
                              <a:srgbClr val="000000"/>
                            </a:solidFill>
                            <a:latin typeface="Cambria Math" panose="02040503050406030204" pitchFamily="18" charset="0"/>
                          </a:rPr>
                        </m:ctrlPr>
                      </m:sSupPr>
                      <m:e>
                        <m:r>
                          <a:rPr lang="en-US" altLang="zh-TW" sz="2400" i="1">
                            <a:solidFill>
                              <a:srgbClr val="000000"/>
                            </a:solidFill>
                            <a:latin typeface="Cambria Math" panose="02040503050406030204" pitchFamily="18" charset="0"/>
                          </a:rPr>
                          <m:t>𝑒</m:t>
                        </m:r>
                      </m:e>
                      <m:sup>
                        <m:r>
                          <a:rPr lang="en-US" altLang="zh-TW" sz="2400" i="1">
                            <a:solidFill>
                              <a:srgbClr val="000000"/>
                            </a:solidFill>
                            <a:latin typeface="Cambria Math" panose="02040503050406030204" pitchFamily="18" charset="0"/>
                          </a:rPr>
                          <m:t>−</m:t>
                        </m:r>
                        <m:f>
                          <m:fPr>
                            <m:ctrlPr>
                              <a:rPr lang="en-US" altLang="zh-TW" sz="2400" i="1">
                                <a:solidFill>
                                  <a:srgbClr val="000000"/>
                                </a:solidFill>
                                <a:latin typeface="Cambria Math" panose="02040503050406030204" pitchFamily="18" charset="0"/>
                              </a:rPr>
                            </m:ctrlPr>
                          </m:fPr>
                          <m:num>
                            <m:r>
                              <a:rPr lang="en-US" altLang="zh-TW" sz="2400" i="1">
                                <a:solidFill>
                                  <a:srgbClr val="000000"/>
                                </a:solidFill>
                                <a:latin typeface="Cambria Math" panose="02040503050406030204" pitchFamily="18" charset="0"/>
                              </a:rPr>
                              <m:t>(∆</m:t>
                            </m:r>
                            <m:r>
                              <a:rPr lang="en-US" altLang="zh-TW" sz="2400" i="1">
                                <a:solidFill>
                                  <a:srgbClr val="000000"/>
                                </a:solidFill>
                                <a:latin typeface="Cambria Math" panose="02040503050406030204" pitchFamily="18" charset="0"/>
                              </a:rPr>
                              <m:t>𝑠</m:t>
                            </m:r>
                            <m:r>
                              <a:rPr lang="en-US" altLang="zh-TW" sz="2400" i="1">
                                <a:solidFill>
                                  <a:srgbClr val="000000"/>
                                </a:solidFill>
                                <a:latin typeface="Cambria Math" panose="02040503050406030204" pitchFamily="18" charset="0"/>
                              </a:rPr>
                              <m:t>)</m:t>
                            </m:r>
                            <m:sSub>
                              <m:sSubPr>
                                <m:ctrlPr>
                                  <a:rPr lang="en-US" altLang="zh-TW" sz="2400" i="1">
                                    <a:solidFill>
                                      <a:srgbClr val="000000"/>
                                    </a:solidFill>
                                    <a:latin typeface="Cambria Math" panose="02040503050406030204" pitchFamily="18" charset="0"/>
                                  </a:rPr>
                                </m:ctrlPr>
                              </m:sSubPr>
                              <m:e>
                                <m:r>
                                  <a:rPr lang="en-US" altLang="zh-TW" sz="2400" i="1">
                                    <a:solidFill>
                                      <a:srgbClr val="000000"/>
                                    </a:solidFill>
                                    <a:latin typeface="Cambria Math" panose="02040503050406030204" pitchFamily="18" charset="0"/>
                                  </a:rPr>
                                  <m:t>𝑚</m:t>
                                </m:r>
                              </m:e>
                              <m:sub>
                                <m:r>
                                  <a:rPr lang="en-US" altLang="zh-TW" sz="2400" i="1">
                                    <a:solidFill>
                                      <a:srgbClr val="000000"/>
                                    </a:solidFill>
                                    <a:latin typeface="Cambria Math" panose="02040503050406030204" pitchFamily="18" charset="0"/>
                                  </a:rPr>
                                  <m:t>𝑠</m:t>
                                </m:r>
                              </m:sub>
                            </m:sSub>
                          </m:num>
                          <m:den>
                            <m:r>
                              <a:rPr lang="en-US" altLang="zh-TW" sz="2400" i="1">
                                <a:solidFill>
                                  <a:srgbClr val="000000"/>
                                </a:solidFill>
                                <a:latin typeface="Cambria Math" panose="02040503050406030204" pitchFamily="18" charset="0"/>
                              </a:rPr>
                              <m:t>𝑅</m:t>
                            </m:r>
                          </m:den>
                        </m:f>
                      </m:sup>
                    </m:sSup>
                  </m:oMath>
                </a14:m>
                <a:r>
                  <a:rPr lang="en-US" altLang="zh-TW" sz="2400" dirty="0">
                    <a:solidFill>
                      <a:srgbClr val="000000"/>
                    </a:solidFill>
                  </a:rPr>
                  <a:t>] </a:t>
                </a:r>
                <a:endParaRPr lang="zh-TW" altLang="en-US" sz="2400" dirty="0">
                  <a:solidFill>
                    <a:srgbClr val="000000"/>
                  </a:solidFill>
                </a:endParaRPr>
              </a:p>
            </p:txBody>
          </p:sp>
        </mc:Choice>
        <mc:Fallback xmlns="">
          <p:sp>
            <p:nvSpPr>
              <p:cNvPr id="50" name="TextBox 49">
                <a:extLst>
                  <a:ext uri="{FF2B5EF4-FFF2-40B4-BE49-F238E27FC236}">
                    <a16:creationId xmlns:a16="http://schemas.microsoft.com/office/drawing/2014/main" id="{88386D34-7CCB-443A-94F4-FFDFBD1067B1}"/>
                  </a:ext>
                </a:extLst>
              </p:cNvPr>
              <p:cNvSpPr txBox="1">
                <a:spLocks noRot="1" noChangeAspect="1" noMove="1" noResize="1" noEditPoints="1" noAdjustHandles="1" noChangeArrowheads="1" noChangeShapeType="1" noTextEdit="1"/>
              </p:cNvSpPr>
              <p:nvPr/>
            </p:nvSpPr>
            <p:spPr>
              <a:xfrm>
                <a:off x="6533561" y="4953000"/>
                <a:ext cx="2514599" cy="1232389"/>
              </a:xfrm>
              <a:prstGeom prst="rect">
                <a:avLst/>
              </a:prstGeom>
              <a:blipFill>
                <a:blip r:embed="rId3"/>
                <a:stretch>
                  <a:fillRect l="-6039" t="-2451" r="-6280" b="-14706"/>
                </a:stretch>
              </a:blipFill>
              <a:ln>
                <a:solidFill>
                  <a:srgbClr val="000000"/>
                </a:solidFill>
              </a:ln>
            </p:spPr>
            <p:txBody>
              <a:bodyPr/>
              <a:lstStyle/>
              <a:p>
                <a:r>
                  <a:rPr lang="zh-TW" altLang="en-US">
                    <a:noFill/>
                  </a:rPr>
                  <a:t> </a:t>
                </a:r>
              </a:p>
            </p:txBody>
          </p:sp>
        </mc:Fallback>
      </mc:AlternateContent>
    </p:spTree>
    <p:extLst>
      <p:ext uri="{BB962C8B-B14F-4D97-AF65-F5344CB8AC3E}">
        <p14:creationId xmlns:p14="http://schemas.microsoft.com/office/powerpoint/2010/main" val="41364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FE11-6562-4124-A5DA-A7EDBA4BCEA1}"/>
              </a:ext>
            </a:extLst>
          </p:cNvPr>
          <p:cNvSpPr>
            <a:spLocks noGrp="1"/>
          </p:cNvSpPr>
          <p:nvPr>
            <p:ph type="title"/>
          </p:nvPr>
        </p:nvSpPr>
        <p:spPr>
          <a:xfrm>
            <a:off x="2438400" y="731770"/>
            <a:ext cx="2743200" cy="868430"/>
          </a:xfrm>
        </p:spPr>
        <p:txBody>
          <a:bodyPr>
            <a:normAutofit/>
          </a:bodyPr>
          <a:lstStyle/>
          <a:p>
            <a:r>
              <a:rPr lang="en-US" sz="3200" dirty="0">
                <a:solidFill>
                  <a:srgbClr val="FF0000"/>
                </a:solidFill>
              </a:rPr>
              <a:t>Verifications</a:t>
            </a:r>
          </a:p>
        </p:txBody>
      </p:sp>
      <p:sp>
        <p:nvSpPr>
          <p:cNvPr id="3" name="Content Placeholder 2">
            <a:extLst>
              <a:ext uri="{FF2B5EF4-FFF2-40B4-BE49-F238E27FC236}">
                <a16:creationId xmlns:a16="http://schemas.microsoft.com/office/drawing/2014/main" id="{ADC74813-2416-4878-BAC7-1EE301A7C60D}"/>
              </a:ext>
            </a:extLst>
          </p:cNvPr>
          <p:cNvSpPr>
            <a:spLocks noGrp="1"/>
          </p:cNvSpPr>
          <p:nvPr>
            <p:ph idx="1"/>
          </p:nvPr>
        </p:nvSpPr>
        <p:spPr>
          <a:xfrm>
            <a:off x="228600" y="1600200"/>
            <a:ext cx="8839200" cy="4533293"/>
          </a:xfrm>
        </p:spPr>
        <p:txBody>
          <a:bodyPr>
            <a:normAutofit/>
          </a:bodyPr>
          <a:lstStyle/>
          <a:p>
            <a:r>
              <a:rPr lang="en-US" sz="2000" dirty="0"/>
              <a:t>Hsiao Wei Lee, </a:t>
            </a:r>
            <a:r>
              <a:rPr lang="en-US" sz="2000" dirty="0" err="1"/>
              <a:t>Hamidreza</a:t>
            </a:r>
            <a:r>
              <a:rPr lang="en-US" sz="2000" dirty="0"/>
              <a:t> Fakhri, Ravi Ranade, Cemal Basaran, Halina Egner, Adam Lipski, </a:t>
            </a:r>
            <a:r>
              <a:rPr lang="en-US" sz="2000" dirty="0" err="1"/>
              <a:t>Michał</a:t>
            </a:r>
            <a:r>
              <a:rPr lang="en-US" sz="2000" dirty="0"/>
              <a:t> Piotrowski, </a:t>
            </a:r>
            <a:r>
              <a:rPr lang="en-US" sz="2000" dirty="0" err="1"/>
              <a:t>Stanisław</a:t>
            </a:r>
            <a:r>
              <a:rPr lang="en-US" sz="2000" dirty="0"/>
              <a:t> </a:t>
            </a:r>
            <a:r>
              <a:rPr lang="en-US" sz="2000" dirty="0" err="1"/>
              <a:t>Mroziński</a:t>
            </a:r>
            <a:r>
              <a:rPr lang="en-US" sz="2000" dirty="0"/>
              <a:t>, Modeling fatigue of pre-corroded body-centered cubic metals with unified mechanics theory, </a:t>
            </a:r>
            <a:r>
              <a:rPr lang="en-US" sz="2000" b="1" i="1" dirty="0"/>
              <a:t>Materials &amp; Desig</a:t>
            </a:r>
            <a:r>
              <a:rPr lang="en-US" sz="2000" b="1" dirty="0"/>
              <a:t>n</a:t>
            </a:r>
            <a:r>
              <a:rPr lang="en-US" sz="2000" dirty="0"/>
              <a:t>, 224, 2022, 111383,</a:t>
            </a:r>
          </a:p>
          <a:p>
            <a:endParaRPr lang="en-US" dirty="0"/>
          </a:p>
          <a:p>
            <a:r>
              <a:rPr lang="en-US" sz="2000" dirty="0"/>
              <a:t>Hsiao Wei Lee, Cemal Basaran, Halina Egner, Adam Lipski, </a:t>
            </a:r>
            <a:r>
              <a:rPr lang="en-US" sz="2000" dirty="0" err="1"/>
              <a:t>Michał</a:t>
            </a:r>
            <a:r>
              <a:rPr lang="en-US" sz="2000" dirty="0"/>
              <a:t> Piotrowski, </a:t>
            </a:r>
            <a:r>
              <a:rPr lang="en-US" sz="2000" dirty="0" err="1"/>
              <a:t>Stanisław</a:t>
            </a:r>
            <a:r>
              <a:rPr lang="en-US" sz="2000" dirty="0"/>
              <a:t> </a:t>
            </a:r>
            <a:r>
              <a:rPr lang="en-US" sz="2000" dirty="0" err="1"/>
              <a:t>Mroziński</a:t>
            </a:r>
            <a:r>
              <a:rPr lang="en-US" sz="2000" dirty="0"/>
              <a:t>, Noushad Bin Jamal M, </a:t>
            </a:r>
            <a:r>
              <a:rPr lang="en-US" sz="2000" dirty="0" err="1"/>
              <a:t>Chebolu</a:t>
            </a:r>
            <a:r>
              <a:rPr lang="en-US" sz="2000" dirty="0"/>
              <a:t> Lakshmana Rao, Modeling ultrasonic vibration fatigue with unified mechanics theory, </a:t>
            </a:r>
            <a:r>
              <a:rPr lang="en-US" sz="2000" b="1" i="1" dirty="0"/>
              <a:t>International Journal of Solids and Structures</a:t>
            </a:r>
            <a:r>
              <a:rPr lang="en-US" sz="2000" dirty="0"/>
              <a:t>,236–237, 2022, 111313,</a:t>
            </a:r>
          </a:p>
          <a:p>
            <a:endParaRPr lang="en-US" sz="1800" dirty="0"/>
          </a:p>
          <a:p>
            <a:r>
              <a:rPr lang="en-US" sz="2000" dirty="0"/>
              <a:t>Hsiao Wei Lee, Milos </a:t>
            </a:r>
            <a:r>
              <a:rPr lang="en-US" sz="2000" dirty="0" err="1"/>
              <a:t>Djukic</a:t>
            </a:r>
            <a:r>
              <a:rPr lang="en-US" sz="2000" dirty="0"/>
              <a:t>, Cemal Basaran, Modeling fatigue life and hydrogen embrittlement of bcc steel with unified mechanics theory, </a:t>
            </a:r>
            <a:r>
              <a:rPr lang="en-US" sz="2000" b="1" i="1" dirty="0"/>
              <a:t>International Journal of Hydrogen Energy</a:t>
            </a:r>
            <a:r>
              <a:rPr lang="en-US" sz="2000" dirty="0"/>
              <a:t>, March 2023, ISSN 0360-3199, </a:t>
            </a:r>
            <a:r>
              <a:rPr lang="en-US" sz="2000" dirty="0">
                <a:hlinkClick r:id="rId2"/>
              </a:rPr>
              <a:t>https://doi.org/10.1016/j.ijhydene.2023.02.110</a:t>
            </a:r>
            <a:endParaRPr lang="en-US" sz="2000" dirty="0"/>
          </a:p>
          <a:p>
            <a:endParaRPr lang="en-US" sz="1800" dirty="0"/>
          </a:p>
          <a:p>
            <a:endParaRPr lang="en-US" dirty="0"/>
          </a:p>
        </p:txBody>
      </p:sp>
    </p:spTree>
    <p:extLst>
      <p:ext uri="{BB962C8B-B14F-4D97-AF65-F5344CB8AC3E}">
        <p14:creationId xmlns:p14="http://schemas.microsoft.com/office/powerpoint/2010/main" val="4137687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6">
            <a:extLst>
              <a:ext uri="{FF2B5EF4-FFF2-40B4-BE49-F238E27FC236}">
                <a16:creationId xmlns:a16="http://schemas.microsoft.com/office/drawing/2014/main" id="{79C45D4E-D4C3-4D2F-8CD0-ADBCB095F2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068" y="1828800"/>
            <a:ext cx="7581862" cy="4953000"/>
          </a:xfrm>
          <a:prstGeom prst="rect">
            <a:avLst/>
          </a:prstGeom>
          <a:noFill/>
        </p:spPr>
      </p:pic>
      <p:sp>
        <p:nvSpPr>
          <p:cNvPr id="3" name="Title 1">
            <a:extLst>
              <a:ext uri="{FF2B5EF4-FFF2-40B4-BE49-F238E27FC236}">
                <a16:creationId xmlns:a16="http://schemas.microsoft.com/office/drawing/2014/main" id="{F293F073-C661-4AD9-8B92-E6BED4FF2ED9}"/>
              </a:ext>
            </a:extLst>
          </p:cNvPr>
          <p:cNvSpPr txBox="1">
            <a:spLocks/>
          </p:cNvSpPr>
          <p:nvPr/>
        </p:nvSpPr>
        <p:spPr>
          <a:xfrm>
            <a:off x="266700" y="807970"/>
            <a:ext cx="86106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algn="ctr"/>
            <a:r>
              <a:rPr lang="en-US" altLang="zh-TW" sz="3200" b="1" dirty="0">
                <a:solidFill>
                  <a:srgbClr val="C00000"/>
                </a:solidFill>
                <a:latin typeface="Palatino Linotype" panose="02040502050505030304" pitchFamily="18" charset="0"/>
              </a:rPr>
              <a:t>SN curve, Experimental vs UMT (corroded)</a:t>
            </a:r>
          </a:p>
        </p:txBody>
      </p:sp>
    </p:spTree>
    <p:extLst>
      <p:ext uri="{BB962C8B-B14F-4D97-AF65-F5344CB8AC3E}">
        <p14:creationId xmlns:p14="http://schemas.microsoft.com/office/powerpoint/2010/main" val="271516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93F073-C661-4AD9-8B92-E6BED4FF2ED9}"/>
              </a:ext>
            </a:extLst>
          </p:cNvPr>
          <p:cNvSpPr txBox="1">
            <a:spLocks/>
          </p:cNvSpPr>
          <p:nvPr/>
        </p:nvSpPr>
        <p:spPr>
          <a:xfrm>
            <a:off x="266700" y="807970"/>
            <a:ext cx="8610600" cy="86843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srgbClr val="C00000"/>
                </a:solidFill>
                <a:effectLst/>
                <a:uLnTx/>
                <a:uFillTx/>
                <a:latin typeface="Palatino Linotype" panose="02040502050505030304" pitchFamily="18" charset="0"/>
              </a:rPr>
              <a:t>SN curve, UMT (hydrogen-charged)</a:t>
            </a:r>
          </a:p>
        </p:txBody>
      </p:sp>
      <p:grpSp>
        <p:nvGrpSpPr>
          <p:cNvPr id="6" name="群組 5">
            <a:extLst>
              <a:ext uri="{FF2B5EF4-FFF2-40B4-BE49-F238E27FC236}">
                <a16:creationId xmlns:a16="http://schemas.microsoft.com/office/drawing/2014/main" id="{6398DE69-4103-1349-23E7-60D4D849B156}"/>
              </a:ext>
            </a:extLst>
          </p:cNvPr>
          <p:cNvGrpSpPr/>
          <p:nvPr/>
        </p:nvGrpSpPr>
        <p:grpSpPr>
          <a:xfrm>
            <a:off x="1066800" y="1676400"/>
            <a:ext cx="7239000" cy="5083499"/>
            <a:chOff x="1066800" y="1600200"/>
            <a:chExt cx="7239000" cy="5083499"/>
          </a:xfrm>
        </p:grpSpPr>
        <p:sp>
          <p:nvSpPr>
            <p:cNvPr id="5" name="矩形 4">
              <a:extLst>
                <a:ext uri="{FF2B5EF4-FFF2-40B4-BE49-F238E27FC236}">
                  <a16:creationId xmlns:a16="http://schemas.microsoft.com/office/drawing/2014/main" id="{8E540202-DB0B-EEC5-5224-AB52CDA6078B}"/>
                </a:ext>
              </a:extLst>
            </p:cNvPr>
            <p:cNvSpPr/>
            <p:nvPr/>
          </p:nvSpPr>
          <p:spPr>
            <a:xfrm>
              <a:off x="1066800" y="1600200"/>
              <a:ext cx="7239000" cy="5083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Arial" panose="020B0604020202020204"/>
                <a:ea typeface="微軟正黑體" panose="020B0604030504040204" pitchFamily="34" charset="-120"/>
                <a:cs typeface="+mn-cs"/>
              </a:endParaRPr>
            </a:p>
          </p:txBody>
        </p:sp>
        <p:pic>
          <p:nvPicPr>
            <p:cNvPr id="4" name="圖片 3">
              <a:extLst>
                <a:ext uri="{FF2B5EF4-FFF2-40B4-BE49-F238E27FC236}">
                  <a16:creationId xmlns:a16="http://schemas.microsoft.com/office/drawing/2014/main" id="{142E46EE-6BF5-1EA8-D86D-15878B9505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600200"/>
              <a:ext cx="6705600" cy="5083499"/>
            </a:xfrm>
            <a:prstGeom prst="rect">
              <a:avLst/>
            </a:prstGeom>
            <a:ln>
              <a:solidFill>
                <a:schemeClr val="tx1"/>
              </a:solidFill>
            </a:ln>
          </p:spPr>
        </p:pic>
      </p:grpSp>
    </p:spTree>
    <p:extLst>
      <p:ext uri="{BB962C8B-B14F-4D97-AF65-F5344CB8AC3E}">
        <p14:creationId xmlns:p14="http://schemas.microsoft.com/office/powerpoint/2010/main" val="122895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3E0B2-7423-47A3-842D-7EF3BE3BAA5C}"/>
              </a:ext>
            </a:extLst>
          </p:cNvPr>
          <p:cNvSpPr/>
          <p:nvPr/>
        </p:nvSpPr>
        <p:spPr>
          <a:xfrm>
            <a:off x="2286000" y="3136613"/>
            <a:ext cx="4572000" cy="584775"/>
          </a:xfrm>
          <a:prstGeom prst="rect">
            <a:avLst/>
          </a:prstGeom>
        </p:spPr>
        <p:txBody>
          <a:bodyPr>
            <a:spAutoFit/>
          </a:bodyPr>
          <a:lstStyle/>
          <a:p>
            <a:endParaRPr lang="en-US" sz="800" dirty="0">
              <a:latin typeface="Times New Roman" panose="02020603050405020304" pitchFamily="18" charset="0"/>
            </a:endParaRPr>
          </a:p>
          <a:p>
            <a:endParaRPr lang="en-US" sz="2400" dirty="0">
              <a:latin typeface="Times New Roman" panose="02020603050405020304" pitchFamily="18" charset="0"/>
            </a:endParaRPr>
          </a:p>
        </p:txBody>
      </p:sp>
      <p:pic>
        <p:nvPicPr>
          <p:cNvPr id="3074" name="Picture 2" descr="Introduction to Unified Mechanics Theory with Applications by [Cemal Basaran]">
            <a:extLst>
              <a:ext uri="{FF2B5EF4-FFF2-40B4-BE49-F238E27FC236}">
                <a16:creationId xmlns:a16="http://schemas.microsoft.com/office/drawing/2014/main" id="{D9EC6832-0207-5002-74AE-3B285D519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066800"/>
            <a:ext cx="3581400" cy="556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526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762000"/>
            <a:ext cx="7162800" cy="914400"/>
          </a:xfrm>
          <a:noFill/>
        </p:spPr>
        <p:txBody>
          <a:bodyPr>
            <a:normAutofit/>
          </a:bodyPr>
          <a:lstStyle/>
          <a:p>
            <a:pPr algn="ctr" eaLnBrk="1" hangingPunct="1"/>
            <a:r>
              <a:rPr lang="en-US" sz="3200" b="1" dirty="0">
                <a:solidFill>
                  <a:srgbClr val="002060"/>
                </a:solidFill>
                <a:latin typeface="+mn-lt"/>
              </a:rPr>
              <a:t>CONCLUSIONS</a:t>
            </a:r>
          </a:p>
        </p:txBody>
      </p:sp>
      <p:sp>
        <p:nvSpPr>
          <p:cNvPr id="5" name="Content Placeholder 2"/>
          <p:cNvSpPr>
            <a:spLocks noGrp="1"/>
          </p:cNvSpPr>
          <p:nvPr>
            <p:ph idx="1"/>
          </p:nvPr>
        </p:nvSpPr>
        <p:spPr>
          <a:xfrm>
            <a:off x="0" y="1371600"/>
            <a:ext cx="9296400" cy="5105400"/>
          </a:xfrm>
        </p:spPr>
        <p:txBody>
          <a:bodyPr>
            <a:noAutofit/>
          </a:bodyPr>
          <a:lstStyle/>
          <a:p>
            <a:pPr>
              <a:buFont typeface="Arial" pitchFamily="34" charset="0"/>
              <a:buChar char="•"/>
            </a:pPr>
            <a:endParaRPr lang="en-US" sz="2400" b="1" dirty="0"/>
          </a:p>
          <a:p>
            <a:r>
              <a:rPr lang="en-US" sz="2400" b="1" dirty="0">
                <a:solidFill>
                  <a:srgbClr val="FF0000"/>
                </a:solidFill>
              </a:rPr>
              <a:t>Space-Time-TSI coordinate system </a:t>
            </a:r>
            <a:r>
              <a:rPr lang="en-US" sz="2400" dirty="0">
                <a:solidFill>
                  <a:srgbClr val="000C10"/>
                </a:solidFill>
              </a:rPr>
              <a:t>is essential to define any organic or inorganic point in space.</a:t>
            </a:r>
          </a:p>
          <a:p>
            <a:pPr>
              <a:buFont typeface="Arial" pitchFamily="34" charset="0"/>
              <a:buChar char="•"/>
            </a:pPr>
            <a:endParaRPr lang="en-US" sz="2400" b="1" dirty="0"/>
          </a:p>
          <a:p>
            <a:pPr>
              <a:buFont typeface="Arial" pitchFamily="34" charset="0"/>
              <a:buChar char="•"/>
            </a:pPr>
            <a:r>
              <a:rPr lang="en-US" sz="2400" b="1" dirty="0">
                <a:solidFill>
                  <a:srgbClr val="FF0000"/>
                </a:solidFill>
              </a:rPr>
              <a:t>Unified Mechanics Theory Laws </a:t>
            </a:r>
            <a:r>
              <a:rPr lang="en-US" sz="2400" dirty="0">
                <a:solidFill>
                  <a:srgbClr val="000C10"/>
                </a:solidFill>
              </a:rPr>
              <a:t>govern the response of any system during its lifetime from the initial point till “end”</a:t>
            </a:r>
          </a:p>
          <a:p>
            <a:pPr>
              <a:buFont typeface="Arial" pitchFamily="34" charset="0"/>
              <a:buChar char="•"/>
            </a:pPr>
            <a:endParaRPr lang="en-US" sz="2400" dirty="0">
              <a:solidFill>
                <a:srgbClr val="000C10"/>
              </a:solidFill>
            </a:endParaRPr>
          </a:p>
          <a:p>
            <a:r>
              <a:rPr lang="en-US" sz="2400" b="1" dirty="0">
                <a:solidFill>
                  <a:srgbClr val="000C10"/>
                </a:solidFill>
              </a:rPr>
              <a:t>Unified Mechanics Theory </a:t>
            </a:r>
            <a:r>
              <a:rPr lang="en-US" sz="2400" dirty="0">
                <a:solidFill>
                  <a:srgbClr val="000C10"/>
                </a:solidFill>
              </a:rPr>
              <a:t>requires analytical derivation of the  </a:t>
            </a:r>
            <a:r>
              <a:rPr lang="en-US" sz="2400" b="1" dirty="0">
                <a:solidFill>
                  <a:srgbClr val="C00000"/>
                </a:solidFill>
              </a:rPr>
              <a:t>thermodynamic fundamental equation </a:t>
            </a:r>
            <a:r>
              <a:rPr lang="en-US" sz="2400" dirty="0">
                <a:solidFill>
                  <a:srgbClr val="000C10"/>
                </a:solidFill>
              </a:rPr>
              <a:t>of the material/structure which must include all mechanisms that generate entropy under the given load, (i.e. mechanical, thermal, chemical, electrical, radiation, corrosion etc.) towards the pre-defined failure.</a:t>
            </a:r>
          </a:p>
          <a:p>
            <a:endParaRPr lang="en-US" sz="2400" dirty="0"/>
          </a:p>
          <a:p>
            <a:pPr marL="0" indent="0">
              <a:buNone/>
            </a:pPr>
            <a:endParaRPr lang="en-US" sz="2400" b="1" dirty="0"/>
          </a:p>
        </p:txBody>
      </p:sp>
      <p:sp>
        <p:nvSpPr>
          <p:cNvPr id="26627" name="Slide Number Placeholder 5"/>
          <p:cNvSpPr>
            <a:spLocks noGrp="1"/>
          </p:cNvSpPr>
          <p:nvPr>
            <p:ph type="sldNum" sz="quarter" idx="12"/>
          </p:nvPr>
        </p:nvSpPr>
        <p:spPr>
          <a:noFill/>
        </p:spPr>
        <p:txBody>
          <a:bodyPr/>
          <a:lstStyle/>
          <a:p>
            <a:fld id="{80BD8CBD-666E-4074-A530-7AF744ADB6E4}" type="slidenum">
              <a:rPr lang="zh-CN" altLang="en-US">
                <a:latin typeface="Arial" pitchFamily="34" charset="0"/>
                <a:ea typeface="SimSun" pitchFamily="2" charset="-122"/>
              </a:rPr>
              <a:pPr/>
              <a:t>45</a:t>
            </a:fld>
            <a:endParaRPr lang="en-US" altLang="zh-CN" dirty="0">
              <a:latin typeface="Arial" pitchFamily="34" charset="0"/>
              <a:ea typeface="SimSun" pitchFamily="2" charset="-122"/>
            </a:endParaRPr>
          </a:p>
        </p:txBody>
      </p:sp>
    </p:spTree>
    <p:extLst>
      <p:ext uri="{BB962C8B-B14F-4D97-AF65-F5344CB8AC3E}">
        <p14:creationId xmlns:p14="http://schemas.microsoft.com/office/powerpoint/2010/main" val="2081257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209800"/>
            <a:ext cx="7162800" cy="914400"/>
          </a:xfrm>
          <a:noFill/>
        </p:spPr>
        <p:txBody>
          <a:bodyPr>
            <a:normAutofit fontScale="90000"/>
          </a:bodyPr>
          <a:lstStyle/>
          <a:p>
            <a:pPr algn="ctr" eaLnBrk="1" hangingPunct="1"/>
            <a:r>
              <a:rPr lang="en-US" sz="4000" b="1" dirty="0">
                <a:solidFill>
                  <a:schemeClr val="tx1"/>
                </a:solidFill>
              </a:rPr>
              <a:t>Thank you for listening</a:t>
            </a:r>
            <a:br>
              <a:rPr lang="en-US" sz="4000" b="1" dirty="0">
                <a:solidFill>
                  <a:schemeClr val="tx1"/>
                </a:solidFill>
              </a:rPr>
            </a:br>
            <a:br>
              <a:rPr lang="en-US" sz="4000" b="1" dirty="0">
                <a:solidFill>
                  <a:schemeClr val="tx1"/>
                </a:solidFill>
              </a:rPr>
            </a:br>
            <a:r>
              <a:rPr lang="en-US" sz="4000" b="1" dirty="0">
                <a:solidFill>
                  <a:schemeClr val="tx1"/>
                </a:solidFill>
              </a:rPr>
              <a:t>QUESTIONS</a:t>
            </a:r>
          </a:p>
        </p:txBody>
      </p:sp>
      <p:sp>
        <p:nvSpPr>
          <p:cNvPr id="26627" name="Slide Number Placeholder 5"/>
          <p:cNvSpPr>
            <a:spLocks noGrp="1"/>
          </p:cNvSpPr>
          <p:nvPr>
            <p:ph type="sldNum" sz="quarter" idx="12"/>
          </p:nvPr>
        </p:nvSpPr>
        <p:spPr>
          <a:noFill/>
        </p:spPr>
        <p:txBody>
          <a:bodyPr/>
          <a:lstStyle/>
          <a:p>
            <a:fld id="{80BD8CBD-666E-4074-A530-7AF744ADB6E4}" type="slidenum">
              <a:rPr lang="zh-CN" altLang="en-US">
                <a:latin typeface="Arial" pitchFamily="34" charset="0"/>
                <a:ea typeface="SimSun" pitchFamily="2" charset="-122"/>
              </a:rPr>
              <a:pPr/>
              <a:t>46</a:t>
            </a:fld>
            <a:endParaRPr lang="en-US" altLang="zh-CN" dirty="0">
              <a:latin typeface="Arial" pitchFamily="34" charset="0"/>
              <a:ea typeface="SimSun" pitchFamily="2" charset="-122"/>
            </a:endParaRPr>
          </a:p>
        </p:txBody>
      </p:sp>
      <p:pic>
        <p:nvPicPr>
          <p:cNvPr id="26628" name="Picture 7" descr="question"/>
          <p:cNvPicPr>
            <a:picLocks noChangeAspect="1" noChangeArrowheads="1"/>
          </p:cNvPicPr>
          <p:nvPr/>
        </p:nvPicPr>
        <p:blipFill>
          <a:blip r:embed="rId3" cstate="print"/>
          <a:srcRect/>
          <a:stretch>
            <a:fillRect/>
          </a:stretch>
        </p:blipFill>
        <p:spPr bwMode="auto">
          <a:xfrm>
            <a:off x="3124200" y="3429000"/>
            <a:ext cx="2362200" cy="16858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886700" cy="868430"/>
          </a:xfrm>
        </p:spPr>
        <p:txBody>
          <a:bodyPr>
            <a:normAutofit/>
          </a:bodyPr>
          <a:lstStyle/>
          <a:p>
            <a:pPr algn="ctr"/>
            <a:r>
              <a:rPr lang="en-US" sz="4000" dirty="0">
                <a:solidFill>
                  <a:srgbClr val="C00000"/>
                </a:solidFill>
              </a:rPr>
              <a:t>Understanding Newton’s Laws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0560" y="1840556"/>
                <a:ext cx="8753440" cy="4712643"/>
              </a:xfrm>
            </p:spPr>
            <p:txBody>
              <a:bodyPr>
                <a:normAutofit fontScale="47500" lnSpcReduction="20000"/>
              </a:bodyPr>
              <a:lstStyle/>
              <a:p>
                <a:r>
                  <a:rPr lang="en-US" sz="5100" dirty="0">
                    <a:solidFill>
                      <a:schemeClr val="accent6"/>
                    </a:solidFill>
                    <a:latin typeface="+mn-lt"/>
                  </a:rPr>
                  <a:t>There is no concept of energy loss &amp; degradation,[no entropy generation].</a:t>
                </a:r>
              </a:p>
              <a:p>
                <a:endParaRPr lang="en-US" sz="4000" dirty="0">
                  <a:solidFill>
                    <a:schemeClr val="accent6"/>
                  </a:solidFill>
                  <a:latin typeface="+mn-lt"/>
                </a:endParaRPr>
              </a:p>
              <a:p>
                <a:r>
                  <a:rPr lang="en-US" sz="5100" dirty="0">
                    <a:solidFill>
                      <a:schemeClr val="accent6"/>
                    </a:solidFill>
                    <a:latin typeface="+mn-lt"/>
                  </a:rPr>
                  <a:t>According to second law initial acceleration of a soccer ball subjected to force F is given by</a:t>
                </a:r>
              </a:p>
              <a:p>
                <a:endParaRPr lang="en-US" sz="5100" dirty="0">
                  <a:solidFill>
                    <a:schemeClr val="accent6"/>
                  </a:solidFill>
                  <a:latin typeface="+mn-lt"/>
                </a:endParaRPr>
              </a:p>
              <a:p>
                <a:pPr lvl="7"/>
                <a:r>
                  <a:rPr lang="en-US" sz="5100" dirty="0">
                    <a:solidFill>
                      <a:schemeClr val="accent6"/>
                    </a:solidFill>
                  </a:rPr>
                  <a:t> </a:t>
                </a:r>
                <a14:m>
                  <m:oMath xmlns:m="http://schemas.openxmlformats.org/officeDocument/2006/math">
                    <m:r>
                      <a:rPr lang="en-US" sz="5100" b="1" i="1" smtClean="0">
                        <a:solidFill>
                          <a:schemeClr val="accent6"/>
                        </a:solidFill>
                        <a:latin typeface="Cambria Math" panose="02040503050406030204" pitchFamily="18" charset="0"/>
                      </a:rPr>
                      <m:t>𝒂</m:t>
                    </m:r>
                    <m:r>
                      <a:rPr lang="en-US" sz="5100" b="1" i="1" smtClean="0">
                        <a:solidFill>
                          <a:schemeClr val="accent6"/>
                        </a:solidFill>
                        <a:latin typeface="Cambria Math" panose="02040503050406030204" pitchFamily="18" charset="0"/>
                      </a:rPr>
                      <m:t>= </m:t>
                    </m:r>
                    <m:f>
                      <m:fPr>
                        <m:ctrlPr>
                          <a:rPr lang="en-US" sz="5100" b="1" i="1" smtClean="0">
                            <a:solidFill>
                              <a:schemeClr val="accent6"/>
                            </a:solidFill>
                            <a:latin typeface="Cambria Math" panose="02040503050406030204" pitchFamily="18" charset="0"/>
                          </a:rPr>
                        </m:ctrlPr>
                      </m:fPr>
                      <m:num>
                        <m:r>
                          <a:rPr lang="en-US" sz="5100" b="1" i="1" smtClean="0">
                            <a:solidFill>
                              <a:schemeClr val="accent6"/>
                            </a:solidFill>
                            <a:latin typeface="Cambria Math" panose="02040503050406030204" pitchFamily="18" charset="0"/>
                          </a:rPr>
                          <m:t>𝑭</m:t>
                        </m:r>
                      </m:num>
                      <m:den>
                        <m:r>
                          <a:rPr lang="en-US" sz="5100" b="1" i="1" smtClean="0">
                            <a:solidFill>
                              <a:schemeClr val="accent6"/>
                            </a:solidFill>
                            <a:latin typeface="Cambria Math" panose="02040503050406030204" pitchFamily="18" charset="0"/>
                          </a:rPr>
                          <m:t>𝒎</m:t>
                        </m:r>
                      </m:den>
                    </m:f>
                  </m:oMath>
                </a14:m>
                <a:r>
                  <a:rPr lang="en-US" sz="5100" dirty="0">
                    <a:solidFill>
                      <a:schemeClr val="accent6"/>
                    </a:solidFill>
                  </a:rPr>
                  <a:t>   </a:t>
                </a:r>
              </a:p>
              <a:p>
                <a:r>
                  <a:rPr lang="en-US" sz="5100" dirty="0">
                    <a:solidFill>
                      <a:schemeClr val="accent6"/>
                    </a:solidFill>
                    <a:latin typeface="+mn-lt"/>
                  </a:rPr>
                  <a:t>	according to this equation this acceleration remains constant until eternity.</a:t>
                </a:r>
              </a:p>
              <a:p>
                <a:endParaRPr lang="en-US" sz="5000" dirty="0">
                  <a:solidFill>
                    <a:schemeClr val="accent6"/>
                  </a:solidFill>
                  <a:latin typeface="+mn-lt"/>
                </a:endParaRPr>
              </a:p>
              <a:p>
                <a:r>
                  <a:rPr lang="en-US" sz="5000" dirty="0">
                    <a:solidFill>
                      <a:schemeClr val="accent6"/>
                    </a:solidFill>
                    <a:latin typeface="+mn-lt"/>
                  </a:rPr>
                  <a:t>According to Hooke’s Law, based on Newton’s Third law, displacement of a spring of stiffness </a:t>
                </a:r>
                <a14:m>
                  <m:oMath xmlns:m="http://schemas.openxmlformats.org/officeDocument/2006/math">
                    <m:r>
                      <a:rPr lang="en-US" sz="5000" b="1" i="1" smtClean="0">
                        <a:solidFill>
                          <a:schemeClr val="accent6"/>
                        </a:solidFill>
                        <a:latin typeface="Cambria Math" panose="02040503050406030204" pitchFamily="18" charset="0"/>
                      </a:rPr>
                      <m:t>𝒌</m:t>
                    </m:r>
                    <m:r>
                      <a:rPr lang="en-US" sz="5000" b="0" i="1" smtClean="0">
                        <a:solidFill>
                          <a:schemeClr val="accent6"/>
                        </a:solidFill>
                        <a:latin typeface="Cambria Math" panose="02040503050406030204" pitchFamily="18" charset="0"/>
                      </a:rPr>
                      <m:t> </m:t>
                    </m:r>
                  </m:oMath>
                </a14:m>
                <a:r>
                  <a:rPr lang="en-US" sz="5000" dirty="0">
                    <a:solidFill>
                      <a:schemeClr val="accent6"/>
                    </a:solidFill>
                    <a:latin typeface="+mn-lt"/>
                  </a:rPr>
                  <a:t>and subjected to load </a:t>
                </a:r>
                <a14:m>
                  <m:oMath xmlns:m="http://schemas.openxmlformats.org/officeDocument/2006/math">
                    <m:r>
                      <a:rPr lang="en-US" sz="5000" b="1" i="1" smtClean="0">
                        <a:solidFill>
                          <a:schemeClr val="accent6"/>
                        </a:solidFill>
                        <a:latin typeface="Cambria Math" panose="02040503050406030204" pitchFamily="18" charset="0"/>
                      </a:rPr>
                      <m:t>𝑭</m:t>
                    </m:r>
                  </m:oMath>
                </a14:m>
                <a:r>
                  <a:rPr lang="en-US" sz="5000" dirty="0">
                    <a:solidFill>
                      <a:schemeClr val="accent6"/>
                    </a:solidFill>
                    <a:latin typeface="+mn-lt"/>
                  </a:rPr>
                  <a:t> is constant during the lifetime of  the spring</a:t>
                </a:r>
              </a:p>
              <a:p>
                <a:pPr lvl="7"/>
                <a14:m>
                  <m:oMath xmlns:m="http://schemas.openxmlformats.org/officeDocument/2006/math">
                    <m:r>
                      <a:rPr lang="en-US" sz="5000" b="1" i="1" smtClean="0">
                        <a:solidFill>
                          <a:schemeClr val="accent6"/>
                        </a:solidFill>
                        <a:latin typeface="Cambria Math" panose="02040503050406030204" pitchFamily="18" charset="0"/>
                      </a:rPr>
                      <m:t>𝒖</m:t>
                    </m:r>
                    <m:r>
                      <a:rPr lang="en-US" sz="5000" b="1" i="1" smtClean="0">
                        <a:solidFill>
                          <a:schemeClr val="accent6"/>
                        </a:solidFill>
                        <a:latin typeface="Cambria Math" panose="02040503050406030204" pitchFamily="18" charset="0"/>
                      </a:rPr>
                      <m:t>=</m:t>
                    </m:r>
                    <m:f>
                      <m:fPr>
                        <m:ctrlPr>
                          <a:rPr lang="en-US" sz="5000" b="1" i="1" smtClean="0">
                            <a:solidFill>
                              <a:schemeClr val="accent6"/>
                            </a:solidFill>
                            <a:latin typeface="Cambria Math" panose="02040503050406030204" pitchFamily="18" charset="0"/>
                          </a:rPr>
                        </m:ctrlPr>
                      </m:fPr>
                      <m:num>
                        <m:r>
                          <a:rPr lang="en-US" sz="5000" b="1" i="1" smtClean="0">
                            <a:solidFill>
                              <a:schemeClr val="accent6"/>
                            </a:solidFill>
                            <a:latin typeface="Cambria Math" panose="02040503050406030204" pitchFamily="18" charset="0"/>
                          </a:rPr>
                          <m:t>𝑭</m:t>
                        </m:r>
                      </m:num>
                      <m:den>
                        <m:r>
                          <a:rPr lang="en-US" sz="5000" b="1" i="1" smtClean="0">
                            <a:solidFill>
                              <a:schemeClr val="accent6"/>
                            </a:solidFill>
                            <a:latin typeface="Cambria Math" panose="02040503050406030204" pitchFamily="18" charset="0"/>
                          </a:rPr>
                          <m:t>𝒌</m:t>
                        </m:r>
                      </m:den>
                    </m:f>
                  </m:oMath>
                </a14:m>
                <a:endParaRPr lang="en-US" sz="5000" b="1" dirty="0">
                  <a:solidFill>
                    <a:schemeClr val="accent6"/>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0560" y="1840556"/>
                <a:ext cx="8753440" cy="4712643"/>
              </a:xfrm>
              <a:blipFill>
                <a:blip r:embed="rId2"/>
                <a:stretch>
                  <a:fillRect l="-905" t="-3105" r="-418"/>
                </a:stretch>
              </a:blipFill>
            </p:spPr>
            <p:txBody>
              <a:bodyPr/>
              <a:lstStyle/>
              <a:p>
                <a:r>
                  <a:rPr lang="en-US">
                    <a:noFill/>
                  </a:rPr>
                  <a:t> </a:t>
                </a:r>
              </a:p>
            </p:txBody>
          </p:sp>
        </mc:Fallback>
      </mc:AlternateContent>
      <p:pic>
        <p:nvPicPr>
          <p:cNvPr id="4" name="Picture 3" descr="File:Soccer ball animated.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124200"/>
            <a:ext cx="609600" cy="609600"/>
          </a:xfrm>
          <a:prstGeom prst="rect">
            <a:avLst/>
          </a:prstGeom>
        </p:spPr>
      </p:pic>
    </p:spTree>
    <p:extLst>
      <p:ext uri="{BB962C8B-B14F-4D97-AF65-F5344CB8AC3E}">
        <p14:creationId xmlns:p14="http://schemas.microsoft.com/office/powerpoint/2010/main" val="100215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914400"/>
            <a:ext cx="8631382" cy="2261366"/>
          </a:xfrm>
        </p:spPr>
        <p:txBody>
          <a:bodyPr>
            <a:noAutofit/>
          </a:bodyPr>
          <a:lstStyle/>
          <a:p>
            <a:r>
              <a:rPr lang="en-US" sz="3200" b="1" dirty="0">
                <a:solidFill>
                  <a:srgbClr val="C00000"/>
                </a:solidFill>
              </a:rPr>
              <a:t>Laws of Thermodynamics</a:t>
            </a:r>
            <a:br>
              <a:rPr lang="en-US" sz="1800" b="1" dirty="0">
                <a:solidFill>
                  <a:srgbClr val="C00000"/>
                </a:solidFill>
              </a:rPr>
            </a:br>
            <a:br>
              <a:rPr lang="en-US" sz="1800" b="1" dirty="0">
                <a:solidFill>
                  <a:srgbClr val="C00000"/>
                </a:solidFill>
              </a:rPr>
            </a:br>
            <a:r>
              <a:rPr lang="en-US" sz="2800" b="1" dirty="0">
                <a:solidFill>
                  <a:srgbClr val="C00000"/>
                </a:solidFill>
              </a:rPr>
              <a:t>in 1850 </a:t>
            </a:r>
            <a:r>
              <a:rPr lang="en-US" sz="2800" dirty="0">
                <a:solidFill>
                  <a:schemeClr val="tx1">
                    <a:lumMod val="50000"/>
                  </a:schemeClr>
                </a:solidFill>
              </a:rPr>
              <a:t>Rudolf Clausius and William Thompson (Lord Kelvin) formulated 1</a:t>
            </a:r>
            <a:r>
              <a:rPr lang="en-US" sz="2800" baseline="30000" dirty="0">
                <a:solidFill>
                  <a:schemeClr val="tx1">
                    <a:lumMod val="50000"/>
                  </a:schemeClr>
                </a:solidFill>
              </a:rPr>
              <a:t>st</a:t>
            </a:r>
            <a:r>
              <a:rPr lang="en-US" sz="2800" dirty="0">
                <a:solidFill>
                  <a:schemeClr val="tx1">
                    <a:lumMod val="50000"/>
                  </a:schemeClr>
                </a:solidFill>
              </a:rPr>
              <a:t>  and 2nd Laws </a:t>
            </a:r>
            <a:br>
              <a:rPr lang="en-US" sz="2800" dirty="0">
                <a:solidFill>
                  <a:schemeClr val="tx1">
                    <a:lumMod val="50000"/>
                  </a:schemeClr>
                </a:solidFill>
              </a:rPr>
            </a:br>
            <a:br>
              <a:rPr lang="en-US" sz="2800" b="1" dirty="0">
                <a:solidFill>
                  <a:schemeClr val="tx1">
                    <a:lumMod val="50000"/>
                  </a:schemeClr>
                </a:solidFill>
              </a:rPr>
            </a:br>
            <a:endParaRPr lang="en-US" sz="2800" b="1" dirty="0">
              <a:solidFill>
                <a:schemeClr val="tx1">
                  <a:lumMod val="50000"/>
                </a:schemeClr>
              </a:solidFill>
            </a:endParaRPr>
          </a:p>
        </p:txBody>
      </p:sp>
      <p:sp>
        <p:nvSpPr>
          <p:cNvPr id="3" name="Content Placeholder 2"/>
          <p:cNvSpPr>
            <a:spLocks noGrp="1"/>
          </p:cNvSpPr>
          <p:nvPr>
            <p:ph idx="1"/>
          </p:nvPr>
        </p:nvSpPr>
        <p:spPr>
          <a:xfrm>
            <a:off x="425196" y="2590800"/>
            <a:ext cx="8566404" cy="4267200"/>
          </a:xfrm>
        </p:spPr>
        <p:txBody>
          <a:bodyPr>
            <a:normAutofit fontScale="70000" lnSpcReduction="20000"/>
            <a:scene3d>
              <a:camera prst="orthographicFront"/>
              <a:lightRig rig="threePt" dir="t"/>
            </a:scene3d>
            <a:sp3d prstMaterial="dkEdge">
              <a:bevelB w="38100" h="38100"/>
            </a:sp3d>
          </a:bodyPr>
          <a:lstStyle/>
          <a:p>
            <a:r>
              <a:rPr lang="en-US" sz="4000" dirty="0">
                <a:solidFill>
                  <a:srgbClr val="000C10"/>
                </a:solidFill>
              </a:rPr>
              <a:t>First Law : Conservation of energy. </a:t>
            </a:r>
          </a:p>
          <a:p>
            <a:endParaRPr lang="en-US" sz="4000" dirty="0">
              <a:solidFill>
                <a:srgbClr val="000C10"/>
              </a:solidFill>
            </a:endParaRPr>
          </a:p>
          <a:p>
            <a:r>
              <a:rPr lang="en-US" sz="4000" b="1" dirty="0">
                <a:solidFill>
                  <a:srgbClr val="C00000"/>
                </a:solidFill>
              </a:rPr>
              <a:t>Second Law: </a:t>
            </a:r>
          </a:p>
          <a:p>
            <a:r>
              <a:rPr lang="en-US" sz="4000" b="1" dirty="0">
                <a:solidFill>
                  <a:srgbClr val="000C10"/>
                </a:solidFill>
              </a:rPr>
              <a:t>1- </a:t>
            </a:r>
            <a:r>
              <a:rPr lang="en-US" sz="4000" dirty="0">
                <a:solidFill>
                  <a:srgbClr val="000C10"/>
                </a:solidFill>
              </a:rPr>
              <a:t>In a natural process, the entropy (energy lost to unintended work)  of an </a:t>
            </a:r>
            <a:r>
              <a:rPr lang="en-US" sz="4000" b="1" i="1" u="sng" dirty="0">
                <a:solidFill>
                  <a:srgbClr val="000C10"/>
                </a:solidFill>
              </a:rPr>
              <a:t>isolated/closed</a:t>
            </a:r>
            <a:r>
              <a:rPr lang="en-US" sz="4000" b="1" dirty="0">
                <a:solidFill>
                  <a:srgbClr val="000C10"/>
                </a:solidFill>
              </a:rPr>
              <a:t> </a:t>
            </a:r>
            <a:r>
              <a:rPr lang="en-US" sz="4000" dirty="0">
                <a:solidFill>
                  <a:srgbClr val="000C10"/>
                </a:solidFill>
              </a:rPr>
              <a:t>system never decreases. Entropy generation rate is minimum, and entropy is maximum when the system reaches “</a:t>
            </a:r>
            <a:r>
              <a:rPr lang="en-US" sz="4000" b="1" i="1" dirty="0">
                <a:solidFill>
                  <a:srgbClr val="000C10"/>
                </a:solidFill>
              </a:rPr>
              <a:t>The End</a:t>
            </a:r>
            <a:r>
              <a:rPr lang="en-US" sz="4000" dirty="0">
                <a:solidFill>
                  <a:srgbClr val="000C10"/>
                </a:solidFill>
              </a:rPr>
              <a:t>” of  predefined process. </a:t>
            </a:r>
          </a:p>
          <a:p>
            <a:r>
              <a:rPr lang="en-US" sz="4000" b="1" dirty="0">
                <a:solidFill>
                  <a:srgbClr val="000C10"/>
                </a:solidFill>
              </a:rPr>
              <a:t>2-</a:t>
            </a:r>
            <a:r>
              <a:rPr lang="en-US" sz="4000" dirty="0">
                <a:solidFill>
                  <a:srgbClr val="000C10"/>
                </a:solidFill>
              </a:rPr>
              <a:t> There is a natural tendency of any isolated/closed system to degenerate into a more disordered state.</a:t>
            </a:r>
          </a:p>
          <a:p>
            <a:endParaRPr lang="en-US" sz="4000" dirty="0"/>
          </a:p>
          <a:p>
            <a:endParaRPr lang="en-US" sz="2400" dirty="0"/>
          </a:p>
          <a:p>
            <a:endParaRPr lang="en-US" sz="2400" dirty="0"/>
          </a:p>
        </p:txBody>
      </p:sp>
    </p:spTree>
    <p:extLst>
      <p:ext uri="{BB962C8B-B14F-4D97-AF65-F5344CB8AC3E}">
        <p14:creationId xmlns:p14="http://schemas.microsoft.com/office/powerpoint/2010/main" val="296143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991600" cy="914400"/>
          </a:xfrm>
        </p:spPr>
        <p:txBody>
          <a:bodyPr>
            <a:normAutofit/>
          </a:bodyPr>
          <a:lstStyle/>
          <a:p>
            <a:r>
              <a:rPr lang="en-US" sz="2400" b="1" dirty="0">
                <a:solidFill>
                  <a:srgbClr val="C00000"/>
                </a:solidFill>
              </a:rPr>
              <a:t>Traditional Methos to Introduce</a:t>
            </a:r>
            <a:br>
              <a:rPr lang="en-US" sz="2400" b="1" dirty="0">
                <a:solidFill>
                  <a:srgbClr val="C00000"/>
                </a:solidFill>
              </a:rPr>
            </a:br>
            <a:r>
              <a:rPr lang="en-US" sz="2400" b="1" dirty="0">
                <a:solidFill>
                  <a:srgbClr val="C00000"/>
                </a:solidFill>
              </a:rPr>
              <a:t>Thermodynamics into Newtonian Mechanics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636" y="1981200"/>
                <a:ext cx="8839200" cy="4724400"/>
              </a:xfrm>
            </p:spPr>
            <p:txBody>
              <a:bodyPr>
                <a:normAutofit lnSpcReduction="10000"/>
              </a:bodyPr>
              <a:lstStyle/>
              <a:p>
                <a:pPr>
                  <a:buFontTx/>
                  <a:buChar char="-"/>
                </a:pPr>
                <a:r>
                  <a:rPr lang="en-US" sz="2000" b="0" dirty="0"/>
                  <a:t>Empirical damping coefficient   </a:t>
                </a:r>
                <a14:m>
                  <m:oMath xmlns:m="http://schemas.openxmlformats.org/officeDocument/2006/math">
                    <m:r>
                      <a:rPr lang="en-US" sz="2000" b="0" i="1" smtClean="0">
                        <a:latin typeface="Cambria Math" panose="02040503050406030204" pitchFamily="18" charset="0"/>
                      </a:rPr>
                      <m:t>𝑚</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𝑢</m:t>
                        </m:r>
                      </m:e>
                    </m:acc>
                    <m:r>
                      <a:rPr lang="en-US" sz="2000" b="0" i="1" smtClean="0">
                        <a:latin typeface="Cambria Math" panose="02040503050406030204" pitchFamily="18" charset="0"/>
                      </a:rPr>
                      <m:t>+</m:t>
                    </m:r>
                    <m:r>
                      <a:rPr lang="en-US" sz="2000" b="0" i="1" smtClean="0">
                        <a:solidFill>
                          <a:srgbClr val="FF0000"/>
                        </a:solidFill>
                        <a:latin typeface="Cambria Math" panose="02040503050406030204" pitchFamily="18" charset="0"/>
                      </a:rPr>
                      <m:t>𝑐</m:t>
                    </m:r>
                    <m:acc>
                      <m:accPr>
                        <m:chr m:val="̇"/>
                        <m:ctrlPr>
                          <a:rPr lang="en-US" sz="2000" b="0" i="1" smtClean="0">
                            <a:solidFill>
                              <a:srgbClr val="FF0000"/>
                            </a:solidFill>
                            <a:latin typeface="Cambria Math" panose="02040503050406030204" pitchFamily="18" charset="0"/>
                          </a:rPr>
                        </m:ctrlPr>
                      </m:accPr>
                      <m:e>
                        <m:r>
                          <a:rPr lang="en-US" sz="2000" b="0" i="1" smtClean="0">
                            <a:solidFill>
                              <a:srgbClr val="FF0000"/>
                            </a:solidFill>
                            <a:latin typeface="Cambria Math" panose="02040503050406030204" pitchFamily="18" charset="0"/>
                          </a:rPr>
                          <m:t>𝑢</m:t>
                        </m:r>
                      </m:e>
                    </m:acc>
                    <m:r>
                      <a:rPr lang="en-US" sz="2000" b="0" i="1" smtClean="0">
                        <a:latin typeface="Cambria Math" panose="02040503050406030204" pitchFamily="18" charset="0"/>
                      </a:rPr>
                      <m:t>+</m:t>
                    </m:r>
                    <m:r>
                      <a:rPr lang="en-US" sz="2000" b="0" i="1" smtClean="0">
                        <a:latin typeface="Cambria Math" panose="02040503050406030204" pitchFamily="18" charset="0"/>
                      </a:rPr>
                      <m:t>𝑘𝑢</m:t>
                    </m:r>
                    <m:r>
                      <a:rPr lang="en-US" sz="2000" b="0" i="1" smtClean="0">
                        <a:latin typeface="Cambria Math" panose="02040503050406030204" pitchFamily="18" charset="0"/>
                      </a:rPr>
                      <m:t>=</m:t>
                    </m:r>
                    <m:r>
                      <a:rPr lang="en-US" sz="2000" b="0" i="1" smtClean="0">
                        <a:latin typeface="Cambria Math" panose="02040503050406030204" pitchFamily="18" charset="0"/>
                      </a:rPr>
                      <m:t>𝐹</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oMath>
                </a14:m>
                <a:endParaRPr lang="en-US" sz="2000" dirty="0"/>
              </a:p>
              <a:p>
                <a:pPr>
                  <a:buFontTx/>
                  <a:buChar char="-"/>
                </a:pPr>
                <a:r>
                  <a:rPr lang="en-US" sz="2000" dirty="0"/>
                  <a:t>Weibull  Plots</a:t>
                </a:r>
              </a:p>
              <a:p>
                <a:pPr>
                  <a:buFontTx/>
                  <a:buChar char="-"/>
                </a:pPr>
                <a:r>
                  <a:rPr lang="en-US" sz="2000" dirty="0"/>
                  <a:t>Miner's Rule</a:t>
                </a:r>
              </a:p>
              <a:p>
                <a:pPr>
                  <a:buFontTx/>
                  <a:buChar char="-"/>
                </a:pPr>
                <a:r>
                  <a:rPr lang="en-US" sz="2000" dirty="0"/>
                  <a:t>Coffin-Manson Relation</a:t>
                </a:r>
              </a:p>
              <a:p>
                <a:pPr>
                  <a:buFontTx/>
                  <a:buChar char="-"/>
                </a:pPr>
                <a:r>
                  <a:rPr lang="en-US" sz="2000" dirty="0"/>
                  <a:t>Paris' Law</a:t>
                </a:r>
              </a:p>
              <a:p>
                <a:pPr>
                  <a:buFontTx/>
                  <a:buChar char="-"/>
                </a:pPr>
                <a:r>
                  <a:rPr lang="en-US" sz="2000" dirty="0"/>
                  <a:t>Gurson Model</a:t>
                </a:r>
              </a:p>
              <a:p>
                <a:pPr>
                  <a:buFontTx/>
                  <a:buChar char="-"/>
                </a:pPr>
                <a:r>
                  <a:rPr lang="en-US" sz="2000" dirty="0"/>
                  <a:t>Gurson-Tvergaard-Needleman Model</a:t>
                </a:r>
              </a:p>
              <a:p>
                <a:pPr>
                  <a:buFontTx/>
                  <a:buChar char="-"/>
                </a:pPr>
                <a:r>
                  <a:rPr lang="en-US" sz="2000" dirty="0"/>
                  <a:t>Johson-Cook Model</a:t>
                </a:r>
              </a:p>
              <a:p>
                <a:pPr>
                  <a:buFontTx/>
                  <a:buChar char="-"/>
                </a:pPr>
                <a:r>
                  <a:rPr lang="en-US" sz="2000" dirty="0"/>
                  <a:t>Continuum Damage Mechanics Models- [damage potential surface]</a:t>
                </a:r>
              </a:p>
              <a:p>
                <a:pPr>
                  <a:buFontTx/>
                  <a:buChar char="-"/>
                </a:pPr>
                <a:r>
                  <a:rPr lang="en-US" sz="2000" dirty="0"/>
                  <a:t>Structural Fragility Curves</a:t>
                </a:r>
              </a:p>
              <a:p>
                <a:pPr>
                  <a:buFontTx/>
                  <a:buChar char="-"/>
                </a:pPr>
                <a:r>
                  <a:rPr lang="en-US" sz="2000" b="1" i="1" u="sng" dirty="0"/>
                  <a:t>They are all based on phenomenological curve fitting techniques.  Test data is needed before-hand to generate a potential or a polynomial, which are not universal for all load types &amp; loading paths and material types. Derivative of </a:t>
                </a:r>
                <a:r>
                  <a:rPr lang="en-US" sz="2000" b="1" i="1" u="sng" dirty="0" err="1"/>
                  <a:t>dispalecement</a:t>
                </a:r>
                <a:r>
                  <a:rPr lang="en-US" sz="2000" b="1" i="1" u="sng" dirty="0"/>
                  <a:t> w.r.t. entropy is zero.</a:t>
                </a:r>
              </a:p>
              <a:p>
                <a:pPr>
                  <a:buFontTx/>
                  <a:buChar char="-"/>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636" y="1981200"/>
                <a:ext cx="8839200" cy="4724400"/>
              </a:xfrm>
              <a:blipFill>
                <a:blip r:embed="rId2"/>
                <a:stretch>
                  <a:fillRect l="-621" t="-1806" r="-69"/>
                </a:stretch>
              </a:blipFill>
            </p:spPr>
            <p:txBody>
              <a:bodyPr/>
              <a:lstStyle/>
              <a:p>
                <a:r>
                  <a:rPr lang="en-US">
                    <a:noFill/>
                  </a:rPr>
                  <a:t> </a:t>
                </a:r>
              </a:p>
            </p:txBody>
          </p:sp>
        </mc:Fallback>
      </mc:AlternateContent>
    </p:spTree>
    <p:extLst>
      <p:ext uri="{BB962C8B-B14F-4D97-AF65-F5344CB8AC3E}">
        <p14:creationId xmlns:p14="http://schemas.microsoft.com/office/powerpoint/2010/main" val="425581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22AB-075A-1BBA-CDC0-2F01A748AF24}"/>
              </a:ext>
            </a:extLst>
          </p:cNvPr>
          <p:cNvSpPr>
            <a:spLocks noGrp="1"/>
          </p:cNvSpPr>
          <p:nvPr>
            <p:ph type="title"/>
          </p:nvPr>
        </p:nvSpPr>
        <p:spPr>
          <a:xfrm>
            <a:off x="281373" y="3051507"/>
            <a:ext cx="7886700" cy="868430"/>
          </a:xfrm>
        </p:spPr>
        <p:txBody>
          <a:bodyPr>
            <a:normAutofit fontScale="90000"/>
          </a:bodyPr>
          <a:lstStyle/>
          <a:p>
            <a:pPr algn="ctr"/>
            <a:r>
              <a:rPr lang="en-US" sz="3100" b="1" dirty="0">
                <a:solidFill>
                  <a:srgbClr val="C00000"/>
                </a:solidFill>
              </a:rPr>
              <a:t>What is Entropy?</a:t>
            </a:r>
            <a:br>
              <a:rPr lang="en-US" sz="3100" b="1" dirty="0">
                <a:solidFill>
                  <a:srgbClr val="C00000"/>
                </a:solidFill>
              </a:rPr>
            </a:br>
            <a:r>
              <a:rPr lang="en-US" sz="3100" dirty="0"/>
              <a:t>Entropy  =𝑫𝒊𝒔𝒐𝒓𝒅𝒆𝒓≡ Energy lost to unintended work (dissipation/degradation, etc.). It can be created, but cannot be destroyed</a:t>
            </a:r>
            <a:r>
              <a:rPr lang="en-US" sz="3600" dirty="0"/>
              <a:t>.</a:t>
            </a:r>
            <a:br>
              <a:rPr lang="en-US" sz="3600" dirty="0"/>
            </a:br>
            <a:br>
              <a:rPr lang="en-US" sz="3600" dirty="0"/>
            </a:br>
            <a:endParaRPr lang="en-US" sz="3600" dirty="0"/>
          </a:p>
        </p:txBody>
      </p:sp>
      <p:sp>
        <p:nvSpPr>
          <p:cNvPr id="3" name="Content Placeholder 2">
            <a:extLst>
              <a:ext uri="{FF2B5EF4-FFF2-40B4-BE49-F238E27FC236}">
                <a16:creationId xmlns:a16="http://schemas.microsoft.com/office/drawing/2014/main" id="{B773C0AA-9C08-20CA-E43F-7CFB158A8C3E}"/>
              </a:ext>
            </a:extLst>
          </p:cNvPr>
          <p:cNvSpPr>
            <a:spLocks noGrp="1"/>
          </p:cNvSpPr>
          <p:nvPr>
            <p:ph idx="1"/>
          </p:nvPr>
        </p:nvSpPr>
        <p:spPr>
          <a:xfrm>
            <a:off x="-366" y="3417921"/>
            <a:ext cx="3657600" cy="3813382"/>
          </a:xfrm>
        </p:spPr>
        <p:txBody>
          <a:bodyPr>
            <a:normAutofit/>
          </a:bodyPr>
          <a:lstStyle/>
          <a:p>
            <a:r>
              <a:rPr lang="en-US" sz="2800" dirty="0"/>
              <a:t>Energy </a:t>
            </a:r>
            <a:r>
              <a:rPr lang="en-US" sz="2800" b="1" dirty="0">
                <a:solidFill>
                  <a:srgbClr val="C00000"/>
                </a:solidFill>
              </a:rPr>
              <a:t>unavailable </a:t>
            </a:r>
            <a:r>
              <a:rPr lang="en-US" sz="2800" dirty="0"/>
              <a:t>for intended work</a:t>
            </a:r>
          </a:p>
          <a:p>
            <a:r>
              <a:rPr lang="en-US" sz="2800" dirty="0"/>
              <a:t>(Joule)</a:t>
            </a:r>
          </a:p>
        </p:txBody>
      </p:sp>
      <p:sp>
        <p:nvSpPr>
          <p:cNvPr id="4" name="TextBox 3">
            <a:extLst>
              <a:ext uri="{FF2B5EF4-FFF2-40B4-BE49-F238E27FC236}">
                <a16:creationId xmlns:a16="http://schemas.microsoft.com/office/drawing/2014/main" id="{C9B9F6AF-2671-F4F6-2BB7-95D48795EECD}"/>
              </a:ext>
            </a:extLst>
          </p:cNvPr>
          <p:cNvSpPr txBox="1"/>
          <p:nvPr/>
        </p:nvSpPr>
        <p:spPr>
          <a:xfrm>
            <a:off x="6110707" y="3899042"/>
            <a:ext cx="2895600" cy="523220"/>
          </a:xfrm>
          <a:prstGeom prst="rect">
            <a:avLst/>
          </a:prstGeom>
          <a:noFill/>
        </p:spPr>
        <p:txBody>
          <a:bodyPr wrap="square" rtlCol="0">
            <a:spAutoFit/>
          </a:bodyPr>
          <a:lstStyle/>
          <a:p>
            <a:pPr marL="285750" indent="-285750">
              <a:buFont typeface="Wingdings" panose="05000000000000000000" pitchFamily="2" charset="2"/>
              <a:buChar char="§"/>
            </a:pPr>
            <a:r>
              <a:rPr lang="en-US" sz="2800" b="1" dirty="0">
                <a:solidFill>
                  <a:srgbClr val="000C10"/>
                </a:solidFill>
              </a:rPr>
              <a:t>Disorder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B5EB663-F19F-44F6-27EF-078B69AF592A}"/>
                  </a:ext>
                </a:extLst>
              </p:cNvPr>
              <p:cNvSpPr txBox="1"/>
              <p:nvPr/>
            </p:nvSpPr>
            <p:spPr>
              <a:xfrm>
                <a:off x="867451" y="4197684"/>
                <a:ext cx="7288968"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𝒔</m:t>
                      </m:r>
                      <m:r>
                        <a:rPr lang="en-US" sz="4800" b="1" i="1" smtClean="0">
                          <a:latin typeface="Cambria Math" panose="02040503050406030204" pitchFamily="18" charset="0"/>
                        </a:rPr>
                        <m:t>=</m:t>
                      </m:r>
                      <m:r>
                        <a:rPr lang="en-US" sz="4800" b="1" i="1" smtClean="0">
                          <a:latin typeface="Cambria Math" panose="02040503050406030204" pitchFamily="18" charset="0"/>
                        </a:rPr>
                        <m:t>𝒌</m:t>
                      </m:r>
                      <m:r>
                        <a:rPr lang="en-US" sz="4800" b="1" i="1" smtClean="0">
                          <a:latin typeface="Cambria Math" panose="02040503050406030204" pitchFamily="18" charset="0"/>
                        </a:rPr>
                        <m:t> </m:t>
                      </m:r>
                      <m:func>
                        <m:funcPr>
                          <m:ctrlPr>
                            <a:rPr lang="en-US" sz="4800" b="1" i="1" smtClean="0">
                              <a:latin typeface="Cambria Math" panose="02040503050406030204" pitchFamily="18" charset="0"/>
                            </a:rPr>
                          </m:ctrlPr>
                        </m:funcPr>
                        <m:fName>
                          <m:r>
                            <a:rPr lang="en-US" sz="4800" b="1" i="0" smtClean="0">
                              <a:latin typeface="Cambria Math" panose="02040503050406030204" pitchFamily="18" charset="0"/>
                            </a:rPr>
                            <m:t>𝐥𝐧</m:t>
                          </m:r>
                        </m:fName>
                        <m:e>
                          <m:r>
                            <a:rPr lang="el-GR" sz="4800" b="1" i="1" smtClean="0">
                              <a:latin typeface="Cambria Math" panose="02040503050406030204" pitchFamily="18" charset="0"/>
                              <a:ea typeface="Cambria Math" panose="02040503050406030204" pitchFamily="18" charset="0"/>
                            </a:rPr>
                            <m:t>𝜴</m:t>
                          </m:r>
                        </m:e>
                      </m:func>
                    </m:oMath>
                  </m:oMathPara>
                </a14:m>
                <a:endParaRPr lang="en-US" sz="4800" b="1" dirty="0"/>
              </a:p>
            </p:txBody>
          </p:sp>
        </mc:Choice>
        <mc:Fallback xmlns="">
          <p:sp>
            <p:nvSpPr>
              <p:cNvPr id="5" name="TextBox 4">
                <a:extLst>
                  <a:ext uri="{FF2B5EF4-FFF2-40B4-BE49-F238E27FC236}">
                    <a16:creationId xmlns:a16="http://schemas.microsoft.com/office/drawing/2014/main" id="{9B5EB663-F19F-44F6-27EF-078B69AF592A}"/>
                  </a:ext>
                </a:extLst>
              </p:cNvPr>
              <p:cNvSpPr txBox="1">
                <a:spLocks noRot="1" noChangeAspect="1" noMove="1" noResize="1" noEditPoints="1" noAdjustHandles="1" noChangeArrowheads="1" noChangeShapeType="1" noTextEdit="1"/>
              </p:cNvSpPr>
              <p:nvPr/>
            </p:nvSpPr>
            <p:spPr>
              <a:xfrm>
                <a:off x="867451" y="4197684"/>
                <a:ext cx="7288968" cy="830997"/>
              </a:xfrm>
              <a:prstGeom prst="rect">
                <a:avLst/>
              </a:prstGeom>
              <a:blipFill>
                <a:blip r:embed="rId2"/>
                <a:stretch>
                  <a:fillRect/>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C278355E-FDB5-7369-7F20-59B78A545306}"/>
              </a:ext>
            </a:extLst>
          </p:cNvPr>
          <p:cNvGrpSpPr/>
          <p:nvPr/>
        </p:nvGrpSpPr>
        <p:grpSpPr>
          <a:xfrm>
            <a:off x="3276600" y="3646063"/>
            <a:ext cx="203040" cy="804600"/>
            <a:chOff x="3382475" y="2581624"/>
            <a:chExt cx="203040" cy="80460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D1506A6-7DFF-F358-46CE-057B3CCDB1E0}"/>
                    </a:ext>
                  </a:extLst>
                </p14:cNvPr>
                <p14:cNvContentPartPr/>
                <p14:nvPr/>
              </p14:nvContentPartPr>
              <p14:xfrm>
                <a:off x="3382475" y="2581624"/>
                <a:ext cx="158400" cy="804600"/>
              </p14:xfrm>
            </p:contentPart>
          </mc:Choice>
          <mc:Fallback xmlns="">
            <p:pic>
              <p:nvPicPr>
                <p:cNvPr id="6" name="Ink 5">
                  <a:extLst>
                    <a:ext uri="{FF2B5EF4-FFF2-40B4-BE49-F238E27FC236}">
                      <a16:creationId xmlns:a16="http://schemas.microsoft.com/office/drawing/2014/main" id="{7D1506A6-7DFF-F358-46CE-057B3CCDB1E0}"/>
                    </a:ext>
                  </a:extLst>
                </p:cNvPr>
                <p:cNvPicPr/>
                <p:nvPr/>
              </p:nvPicPr>
              <p:blipFill>
                <a:blip r:embed="rId4"/>
                <a:stretch>
                  <a:fillRect/>
                </a:stretch>
              </p:blipFill>
              <p:spPr>
                <a:xfrm>
                  <a:off x="3373475" y="2572624"/>
                  <a:ext cx="17604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9656398-AA3E-CCBB-A654-1591BE1AC189}"/>
                    </a:ext>
                  </a:extLst>
                </p14:cNvPr>
                <p14:cNvContentPartPr/>
                <p14:nvPr/>
              </p14:nvContentPartPr>
              <p14:xfrm>
                <a:off x="3442235" y="3133864"/>
                <a:ext cx="73800" cy="190440"/>
              </p14:xfrm>
            </p:contentPart>
          </mc:Choice>
          <mc:Fallback xmlns="">
            <p:pic>
              <p:nvPicPr>
                <p:cNvPr id="7" name="Ink 6">
                  <a:extLst>
                    <a:ext uri="{FF2B5EF4-FFF2-40B4-BE49-F238E27FC236}">
                      <a16:creationId xmlns:a16="http://schemas.microsoft.com/office/drawing/2014/main" id="{49656398-AA3E-CCBB-A654-1591BE1AC189}"/>
                    </a:ext>
                  </a:extLst>
                </p:cNvPr>
                <p:cNvPicPr/>
                <p:nvPr/>
              </p:nvPicPr>
              <p:blipFill>
                <a:blip r:embed="rId6"/>
                <a:stretch>
                  <a:fillRect/>
                </a:stretch>
              </p:blipFill>
              <p:spPr>
                <a:xfrm>
                  <a:off x="3433235" y="3125224"/>
                  <a:ext cx="91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12346AA6-A973-80D4-4035-F35C3E36ACF8}"/>
                    </a:ext>
                  </a:extLst>
                </p14:cNvPr>
                <p14:cNvContentPartPr/>
                <p14:nvPr/>
              </p14:nvContentPartPr>
              <p14:xfrm>
                <a:off x="3442235" y="3158344"/>
                <a:ext cx="143280" cy="144360"/>
              </p14:xfrm>
            </p:contentPart>
          </mc:Choice>
          <mc:Fallback xmlns="">
            <p:pic>
              <p:nvPicPr>
                <p:cNvPr id="9" name="Ink 8">
                  <a:extLst>
                    <a:ext uri="{FF2B5EF4-FFF2-40B4-BE49-F238E27FC236}">
                      <a16:creationId xmlns:a16="http://schemas.microsoft.com/office/drawing/2014/main" id="{12346AA6-A973-80D4-4035-F35C3E36ACF8}"/>
                    </a:ext>
                  </a:extLst>
                </p:cNvPr>
                <p:cNvPicPr/>
                <p:nvPr/>
              </p:nvPicPr>
              <p:blipFill>
                <a:blip r:embed="rId8"/>
                <a:stretch>
                  <a:fillRect/>
                </a:stretch>
              </p:blipFill>
              <p:spPr>
                <a:xfrm>
                  <a:off x="3433235" y="3149344"/>
                  <a:ext cx="160920" cy="162000"/>
                </a:xfrm>
                <a:prstGeom prst="rect">
                  <a:avLst/>
                </a:prstGeom>
              </p:spPr>
            </p:pic>
          </mc:Fallback>
        </mc:AlternateContent>
      </p:grpSp>
      <p:grpSp>
        <p:nvGrpSpPr>
          <p:cNvPr id="14" name="Group 13">
            <a:extLst>
              <a:ext uri="{FF2B5EF4-FFF2-40B4-BE49-F238E27FC236}">
                <a16:creationId xmlns:a16="http://schemas.microsoft.com/office/drawing/2014/main" id="{067838E6-B024-6D71-6982-46AA1FD58343}"/>
              </a:ext>
            </a:extLst>
          </p:cNvPr>
          <p:cNvGrpSpPr/>
          <p:nvPr/>
        </p:nvGrpSpPr>
        <p:grpSpPr>
          <a:xfrm>
            <a:off x="6110707" y="4120654"/>
            <a:ext cx="838440" cy="807840"/>
            <a:chOff x="6035675" y="2775304"/>
            <a:chExt cx="838440" cy="807840"/>
          </a:xfrm>
        </p:grpSpPr>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3EE42C37-F1FB-9F10-E81B-2AB946A94E5A}"/>
                    </a:ext>
                  </a:extLst>
                </p14:cNvPr>
                <p14:cNvContentPartPr/>
                <p14:nvPr/>
              </p14:nvContentPartPr>
              <p14:xfrm>
                <a:off x="6035675" y="2775304"/>
                <a:ext cx="838440" cy="748800"/>
              </p14:xfrm>
            </p:contentPart>
          </mc:Choice>
          <mc:Fallback xmlns="">
            <p:pic>
              <p:nvPicPr>
                <p:cNvPr id="12" name="Ink 11">
                  <a:extLst>
                    <a:ext uri="{FF2B5EF4-FFF2-40B4-BE49-F238E27FC236}">
                      <a16:creationId xmlns:a16="http://schemas.microsoft.com/office/drawing/2014/main" id="{3EE42C37-F1FB-9F10-E81B-2AB946A94E5A}"/>
                    </a:ext>
                  </a:extLst>
                </p:cNvPr>
                <p:cNvPicPr/>
                <p:nvPr/>
              </p:nvPicPr>
              <p:blipFill>
                <a:blip r:embed="rId10"/>
                <a:stretch>
                  <a:fillRect/>
                </a:stretch>
              </p:blipFill>
              <p:spPr>
                <a:xfrm>
                  <a:off x="6027035" y="2766304"/>
                  <a:ext cx="85608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308A4A7-022D-211D-02C7-537EFA715D65}"/>
                    </a:ext>
                  </a:extLst>
                </p14:cNvPr>
                <p14:cNvContentPartPr/>
                <p14:nvPr/>
              </p14:nvContentPartPr>
              <p14:xfrm>
                <a:off x="6056555" y="3506464"/>
                <a:ext cx="321840" cy="76680"/>
              </p14:xfrm>
            </p:contentPart>
          </mc:Choice>
          <mc:Fallback xmlns="">
            <p:pic>
              <p:nvPicPr>
                <p:cNvPr id="13" name="Ink 12">
                  <a:extLst>
                    <a:ext uri="{FF2B5EF4-FFF2-40B4-BE49-F238E27FC236}">
                      <a16:creationId xmlns:a16="http://schemas.microsoft.com/office/drawing/2014/main" id="{0308A4A7-022D-211D-02C7-537EFA715D65}"/>
                    </a:ext>
                  </a:extLst>
                </p:cNvPr>
                <p:cNvPicPr/>
                <p:nvPr/>
              </p:nvPicPr>
              <p:blipFill>
                <a:blip r:embed="rId12"/>
                <a:stretch>
                  <a:fillRect/>
                </a:stretch>
              </p:blipFill>
              <p:spPr>
                <a:xfrm>
                  <a:off x="6047555" y="3497464"/>
                  <a:ext cx="339480" cy="94320"/>
                </a:xfrm>
                <a:prstGeom prst="rect">
                  <a:avLst/>
                </a:prstGeom>
              </p:spPr>
            </p:pic>
          </mc:Fallback>
        </mc:AlternateContent>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67244C1-A472-527A-BD98-13E59281C60C}"/>
                  </a:ext>
                </a:extLst>
              </p:cNvPr>
              <p:cNvSpPr txBox="1"/>
              <p:nvPr/>
            </p:nvSpPr>
            <p:spPr>
              <a:xfrm>
                <a:off x="92336" y="5248902"/>
                <a:ext cx="8839199" cy="1661993"/>
              </a:xfrm>
              <a:prstGeom prst="rect">
                <a:avLst/>
              </a:prstGeom>
              <a:noFill/>
            </p:spPr>
            <p:txBody>
              <a:bodyPr wrap="square">
                <a:spAutoFit/>
              </a:bodyPr>
              <a:lstStyle/>
              <a:p>
                <a:r>
                  <a:rPr lang="en-US" sz="2800" dirty="0"/>
                  <a:t>The entropy </a:t>
                </a:r>
                <a14:m>
                  <m:oMath xmlns:m="http://schemas.openxmlformats.org/officeDocument/2006/math">
                    <m:r>
                      <a:rPr lang="en-US" sz="2800" b="1" i="1" smtClean="0">
                        <a:latin typeface="Cambria Math" panose="02040503050406030204" pitchFamily="18" charset="0"/>
                      </a:rPr>
                      <m:t>𝑺</m:t>
                    </m:r>
                    <m:r>
                      <a:rPr lang="en-US" sz="2800" b="1" i="1" smtClean="0">
                        <a:latin typeface="Cambria Math" panose="02040503050406030204" pitchFamily="18" charset="0"/>
                      </a:rPr>
                      <m:t> (</m:t>
                    </m:r>
                    <m:r>
                      <a:rPr lang="en-US" sz="2800" b="1" i="1" smtClean="0">
                        <a:latin typeface="Cambria Math" panose="02040503050406030204" pitchFamily="18" charset="0"/>
                      </a:rPr>
                      <m:t>𝒋𝒐𝒖𝒍𝒆</m:t>
                    </m:r>
                    <m:r>
                      <a:rPr lang="en-US" sz="2800" b="1" i="1" smtClean="0">
                        <a:latin typeface="Cambria Math" panose="02040503050406030204" pitchFamily="18" charset="0"/>
                      </a:rPr>
                      <m:t>)</m:t>
                    </m:r>
                  </m:oMath>
                </a14:m>
                <a:r>
                  <a:rPr lang="en-US" sz="2800" dirty="0"/>
                  <a:t>  is equal to the natural logarithm of the number of microstates </a:t>
                </a:r>
                <a14:m>
                  <m:oMath xmlns:m="http://schemas.openxmlformats.org/officeDocument/2006/math">
                    <m:r>
                      <a:rPr lang="el-GR" sz="2800" b="1" i="1" smtClean="0">
                        <a:latin typeface="Cambria Math" panose="02040503050406030204" pitchFamily="18" charset="0"/>
                        <a:ea typeface="Cambria Math" panose="02040503050406030204" pitchFamily="18" charset="0"/>
                      </a:rPr>
                      <m:t>𝜴</m:t>
                    </m:r>
                    <m:r>
                      <a:rPr lang="en-US" sz="2800" b="1" i="1" smtClean="0">
                        <a:latin typeface="Cambria Math" panose="02040503050406030204" pitchFamily="18" charset="0"/>
                        <a:ea typeface="Cambria Math" panose="02040503050406030204" pitchFamily="18" charset="0"/>
                      </a:rPr>
                      <m:t> (</m:t>
                    </m:r>
                    <m:r>
                      <a:rPr lang="en-US" sz="2800" b="1" i="1" smtClean="0">
                        <a:latin typeface="Cambria Math" panose="02040503050406030204" pitchFamily="18" charset="0"/>
                        <a:ea typeface="Cambria Math" panose="02040503050406030204" pitchFamily="18" charset="0"/>
                      </a:rPr>
                      <m:t>𝒖𝒏𝒊𝒕𝒍𝒆𝒔𝒔</m:t>
                    </m:r>
                    <m:r>
                      <a:rPr lang="en-US" sz="2800" b="1" i="1" smtClean="0">
                        <a:latin typeface="Cambria Math" panose="02040503050406030204" pitchFamily="18" charset="0"/>
                        <a:ea typeface="Cambria Math" panose="02040503050406030204" pitchFamily="18" charset="0"/>
                      </a:rPr>
                      <m:t>)</m:t>
                    </m:r>
                  </m:oMath>
                </a14:m>
                <a:r>
                  <a:rPr lang="en-US" sz="2800" b="1" dirty="0"/>
                  <a:t>,</a:t>
                </a:r>
                <a:r>
                  <a:rPr lang="en-US" sz="2800" dirty="0"/>
                  <a:t> multiplied by the Boltzmann’s constant </a:t>
                </a:r>
                <a:r>
                  <a:rPr lang="en-US" sz="2800" b="1" dirty="0"/>
                  <a:t>k</a:t>
                </a:r>
                <a:r>
                  <a:rPr lang="en-US" sz="2800" dirty="0"/>
                  <a:t>.</a:t>
                </a:r>
              </a:p>
              <a:p>
                <a:endParaRPr lang="en-US" sz="1800" dirty="0"/>
              </a:p>
            </p:txBody>
          </p:sp>
        </mc:Choice>
        <mc:Fallback xmlns="">
          <p:sp>
            <p:nvSpPr>
              <p:cNvPr id="16" name="TextBox 15">
                <a:extLst>
                  <a:ext uri="{FF2B5EF4-FFF2-40B4-BE49-F238E27FC236}">
                    <a16:creationId xmlns:a16="http://schemas.microsoft.com/office/drawing/2014/main" id="{067244C1-A472-527A-BD98-13E59281C60C}"/>
                  </a:ext>
                </a:extLst>
              </p:cNvPr>
              <p:cNvSpPr txBox="1">
                <a:spLocks noRot="1" noChangeAspect="1" noMove="1" noResize="1" noEditPoints="1" noAdjustHandles="1" noChangeArrowheads="1" noChangeShapeType="1" noTextEdit="1"/>
              </p:cNvSpPr>
              <p:nvPr/>
            </p:nvSpPr>
            <p:spPr>
              <a:xfrm>
                <a:off x="92336" y="5248902"/>
                <a:ext cx="8839199" cy="1661993"/>
              </a:xfrm>
              <a:prstGeom prst="rect">
                <a:avLst/>
              </a:prstGeom>
              <a:blipFill>
                <a:blip r:embed="rId13"/>
                <a:stretch>
                  <a:fillRect l="-1379" t="-3663" r="-2414"/>
                </a:stretch>
              </a:blipFill>
            </p:spPr>
            <p:txBody>
              <a:bodyPr/>
              <a:lstStyle/>
              <a:p>
                <a:r>
                  <a:rPr lang="en-US">
                    <a:noFill/>
                  </a:rPr>
                  <a:t> </a:t>
                </a:r>
              </a:p>
            </p:txBody>
          </p:sp>
        </mc:Fallback>
      </mc:AlternateContent>
    </p:spTree>
    <p:extLst>
      <p:ext uri="{BB962C8B-B14F-4D97-AF65-F5344CB8AC3E}">
        <p14:creationId xmlns:p14="http://schemas.microsoft.com/office/powerpoint/2010/main" val="206517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09" y="839083"/>
            <a:ext cx="8763000" cy="868430"/>
          </a:xfrm>
        </p:spPr>
        <p:txBody>
          <a:bodyPr>
            <a:noAutofit/>
          </a:bodyPr>
          <a:lstStyle/>
          <a:p>
            <a:r>
              <a:rPr lang="en-US" sz="3200" b="1" dirty="0">
                <a:solidFill>
                  <a:srgbClr val="C00000"/>
                </a:solidFill>
              </a:rPr>
              <a:t>Relation Between Entropy and Disorder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4709" y="1752600"/>
                <a:ext cx="8991600" cy="4800600"/>
              </a:xfrm>
            </p:spPr>
            <p:txBody>
              <a:bodyPr>
                <a:normAutofit fontScale="62500" lnSpcReduction="20000"/>
              </a:bodyPr>
              <a:lstStyle/>
              <a:p>
                <a:endParaRPr lang="en-US" sz="1600" dirty="0">
                  <a:solidFill>
                    <a:srgbClr val="FF0000"/>
                  </a:solidFill>
                </a:endParaRPr>
              </a:p>
              <a:p>
                <a:endParaRPr lang="en-US" sz="1600" dirty="0">
                  <a:solidFill>
                    <a:srgbClr val="FF0000"/>
                  </a:solidFill>
                </a:endParaRPr>
              </a:p>
              <a:p>
                <a:r>
                  <a:rPr lang="en-US" sz="6000" dirty="0">
                    <a:solidFill>
                      <a:schemeClr val="tx1">
                        <a:lumMod val="50000"/>
                      </a:schemeClr>
                    </a:solidFill>
                  </a:rPr>
                  <a:t>The logarithmic connection between entropy (Joule) and disorder was first stated by L. Boltzmann (1877) and put into final form by </a:t>
                </a:r>
                <a:r>
                  <a:rPr lang="en-US" sz="6000" b="1" dirty="0">
                    <a:solidFill>
                      <a:schemeClr val="tx1">
                        <a:lumMod val="50000"/>
                      </a:schemeClr>
                    </a:solidFill>
                  </a:rPr>
                  <a:t>Max Planck </a:t>
                </a:r>
                <a:r>
                  <a:rPr lang="en-US" sz="6000" dirty="0">
                    <a:solidFill>
                      <a:schemeClr val="tx1">
                        <a:lumMod val="50000"/>
                      </a:schemeClr>
                    </a:solidFill>
                  </a:rPr>
                  <a:t>(1901)</a:t>
                </a:r>
              </a:p>
              <a:p>
                <a:endParaRPr lang="en-US" sz="1600" dirty="0">
                  <a:solidFill>
                    <a:srgbClr val="FF0000"/>
                  </a:solidFill>
                </a:endParaRPr>
              </a:p>
              <a:p>
                <a:endParaRPr lang="en-US" sz="1600" dirty="0">
                  <a:solidFill>
                    <a:srgbClr val="FF0000"/>
                  </a:solidFill>
                </a:endParaRPr>
              </a:p>
              <a:p>
                <a:endParaRPr lang="en-US" sz="1600" dirty="0">
                  <a:solidFill>
                    <a:srgbClr val="FF0000"/>
                  </a:solidFill>
                </a:endParaRPr>
              </a:p>
              <a:p>
                <a:endParaRPr lang="en-US" sz="1600" dirty="0">
                  <a:solidFill>
                    <a:srgbClr val="FF0000"/>
                  </a:solidFill>
                </a:endParaRPr>
              </a:p>
              <a:p>
                <a:endParaRPr lang="en-US" sz="1600" dirty="0">
                  <a:solidFill>
                    <a:srgbClr val="FF0000"/>
                  </a:solidFill>
                </a:endParaRPr>
              </a:p>
              <a:p>
                <a:endParaRPr lang="en-US" sz="1600" dirty="0">
                  <a:solidFill>
                    <a:srgbClr val="FF0000"/>
                  </a:solidFill>
                </a:endParaRPr>
              </a:p>
              <a:p>
                <a:endParaRPr lang="en-US" sz="1600" dirty="0">
                  <a:solidFill>
                    <a:srgbClr val="FF0000"/>
                  </a:solidFill>
                </a:endParaRPr>
              </a:p>
              <a:p>
                <a14:m>
                  <m:oMath xmlns:m="http://schemas.openxmlformats.org/officeDocument/2006/math">
                    <m:r>
                      <a:rPr lang="en-US" sz="6000" b="1" i="1" smtClean="0">
                        <a:solidFill>
                          <a:srgbClr val="00B050"/>
                        </a:solidFill>
                        <a:latin typeface="Cambria Math" panose="02040503050406030204" pitchFamily="18" charset="0"/>
                      </a:rPr>
                      <m:t>𝑾</m:t>
                    </m:r>
                    <m:r>
                      <a:rPr lang="en-US" sz="6000" b="1" i="1" smtClean="0">
                        <a:solidFill>
                          <a:srgbClr val="00B050"/>
                        </a:solidFill>
                        <a:latin typeface="Cambria Math" panose="02040503050406030204" pitchFamily="18" charset="0"/>
                      </a:rPr>
                      <m:t> </m:t>
                    </m:r>
                  </m:oMath>
                </a14:m>
                <a:r>
                  <a:rPr lang="en-US" sz="6000" b="1" dirty="0">
                    <a:solidFill>
                      <a:srgbClr val="00B050"/>
                    </a:solidFill>
                  </a:rPr>
                  <a:t>is the probability of a microstate. Planck (1901), [</a:t>
                </a:r>
                <a:r>
                  <a:rPr lang="en-US" sz="6000" b="1" i="1" u="sng" dirty="0">
                    <a:solidFill>
                      <a:srgbClr val="00B050"/>
                    </a:solidFill>
                  </a:rPr>
                  <a:t>W</a:t>
                </a:r>
                <a:r>
                  <a:rPr lang="en-US" sz="6000" b="1" dirty="0">
                    <a:solidFill>
                      <a:srgbClr val="00B050"/>
                    </a:solidFill>
                  </a:rPr>
                  <a:t>ahrscheinlichkeit]</a:t>
                </a:r>
              </a:p>
              <a:p>
                <a:endParaRPr lang="en-US" sz="4400" b="1" dirty="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4709" y="1752600"/>
                <a:ext cx="8991600" cy="4800600"/>
              </a:xfrm>
              <a:blipFill>
                <a:blip r:embed="rId2"/>
                <a:stretch>
                  <a:fillRect l="-2034"/>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048000" y="4124213"/>
            <a:ext cx="2209800" cy="730537"/>
          </a:xfrm>
          <a:prstGeom prst="rect">
            <a:avLst/>
          </a:prstGeom>
        </p:spPr>
      </p:pic>
    </p:spTree>
    <p:extLst>
      <p:ext uri="{BB962C8B-B14F-4D97-AF65-F5344CB8AC3E}">
        <p14:creationId xmlns:p14="http://schemas.microsoft.com/office/powerpoint/2010/main" val="642710487"/>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6"/>
        </a:lnRef>
        <a:fillRef idx="0">
          <a:schemeClr val="accent6"/>
        </a:fillRef>
        <a:effectRef idx="1">
          <a:schemeClr val="accent6"/>
        </a:effectRef>
        <a:fontRef idx="minor">
          <a:schemeClr val="tx1"/>
        </a:fontRef>
      </a:style>
    </a:lnDef>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Formal_Powerpoint_Master_Brand_Widescreen</Template>
  <TotalTime>8224</TotalTime>
  <Words>2822</Words>
  <Application>Microsoft Office PowerPoint</Application>
  <PresentationFormat>On-screen Show (4:3)</PresentationFormat>
  <Paragraphs>362</Paragraphs>
  <Slides>46</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AdvP45996F</vt:lpstr>
      <vt:lpstr>Arial</vt:lpstr>
      <vt:lpstr>Calibri</vt:lpstr>
      <vt:lpstr>Cambria Math</vt:lpstr>
      <vt:lpstr>Garamond</vt:lpstr>
      <vt:lpstr>Georgia</vt:lpstr>
      <vt:lpstr>LucidaGrande</vt:lpstr>
      <vt:lpstr>Palatino Linotype</vt:lpstr>
      <vt:lpstr>Symbol</vt:lpstr>
      <vt:lpstr>Times</vt:lpstr>
      <vt:lpstr>Times New Roman</vt:lpstr>
      <vt:lpstr>Wingdings</vt:lpstr>
      <vt:lpstr>UB Powerpoint Template</vt:lpstr>
      <vt:lpstr>   ­Recent Developments in  Unified Mechanics Theory </vt:lpstr>
      <vt:lpstr>PowerPoint Presentation</vt:lpstr>
      <vt:lpstr>Objective</vt:lpstr>
      <vt:lpstr>    Newtonian Mechanics  Sir Isaac Newton’s work in “The Principia,” 1687</vt:lpstr>
      <vt:lpstr>Understanding Newton’s Laws</vt:lpstr>
      <vt:lpstr>Laws of Thermodynamics  in 1850 Rudolf Clausius and William Thompson (Lord Kelvin) formulated 1st  and 2nd Laws   </vt:lpstr>
      <vt:lpstr>Traditional Methos to Introduce Thermodynamics into Newtonian Mechanics</vt:lpstr>
      <vt:lpstr>What is Entropy? Entropy  =𝑫𝒊𝒔𝒐𝒓𝒅𝒆𝒓≡ Energy lost to unintended work (dissipation/degradation, etc.). It can be created, but cannot be destroyed.  </vt:lpstr>
      <vt:lpstr>Relation Between Entropy and Disorder</vt:lpstr>
      <vt:lpstr>Boltzmann’s Formulation  is NOT Restricted to Gases. </vt:lpstr>
      <vt:lpstr>What is Damage/Degradation?</vt:lpstr>
      <vt:lpstr>What is Damage/Degradation?</vt:lpstr>
      <vt:lpstr>What is Entropy in Boltzmann’ formulation?</vt:lpstr>
      <vt:lpstr>PowerPoint Presentation</vt:lpstr>
      <vt:lpstr>PowerPoint Presentation</vt:lpstr>
      <vt:lpstr>Thermodynamic State Index (TSI), F</vt:lpstr>
      <vt:lpstr>Thermodynamic State Index (TSI): F</vt:lpstr>
      <vt:lpstr>Laws of Unified Mechanics Theory </vt:lpstr>
      <vt:lpstr>Coordinates in Unified Mechanics Theory</vt:lpstr>
      <vt:lpstr>Why is TSI Essential</vt:lpstr>
      <vt:lpstr>Lagrangian in Unified Mechanics Theory</vt:lpstr>
      <vt:lpstr>Unified Mechanics vs. Newtonian Mechanics</vt:lpstr>
      <vt:lpstr>Definition of Thermodynamic State Index</vt:lpstr>
      <vt:lpstr>Fatigue Loading on A-36 Steel– TSI Calculated from Experiment </vt:lpstr>
      <vt:lpstr> W. Egner , P. Sulich, S. Mrozinski , H. Egner, Modelling thermo-mechanical cyclic behavior of P91 steel, Int. Journal of Plasticity 135 (2020) 102820</vt:lpstr>
      <vt:lpstr>Deriving Thermodynamic Fundamental Equation</vt:lpstr>
      <vt:lpstr>PowerPoint Presentation</vt:lpstr>
      <vt:lpstr>Vacancy reconfiguration, S_conf</vt:lpstr>
      <vt:lpstr>Atomic vibrations , S_vib</vt:lpstr>
      <vt:lpstr>PowerPoint Presentation</vt:lpstr>
      <vt:lpstr>PowerPoint Presentation</vt:lpstr>
      <vt:lpstr>PowerPoint Presentation</vt:lpstr>
      <vt:lpstr>PowerPoint Presentation</vt:lpstr>
      <vt:lpstr>mechanical loading is ultrasonic vibration 20 KHz</vt:lpstr>
      <vt:lpstr>PowerPoint Presentation</vt:lpstr>
      <vt:lpstr>Deriving Thermodynamic Fundamental Equation</vt:lpstr>
      <vt:lpstr>PowerPoint Presentation</vt:lpstr>
      <vt:lpstr>PowerPoint Presentation</vt:lpstr>
      <vt:lpstr>PowerPoint Presentation</vt:lpstr>
      <vt:lpstr>Thermodynamic Fundamental Equation </vt:lpstr>
      <vt:lpstr>Verifications</vt:lpstr>
      <vt:lpstr>PowerPoint Presentation</vt:lpstr>
      <vt:lpstr>PowerPoint Presentation</vt:lpstr>
      <vt:lpstr>PowerPoint Presentation</vt:lpstr>
      <vt:lpstr>CONCLUSIONS</vt:lpstr>
      <vt:lpstr>Thank you for listening  QUESTIONS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deformation micromechanics of particle filled acrylics at elevated temperatures</dc:title>
  <dc:creator>The Reaper</dc:creator>
  <cp:lastModifiedBy>cjb</cp:lastModifiedBy>
  <cp:revision>646</cp:revision>
  <dcterms:created xsi:type="dcterms:W3CDTF">2010-08-25T23:28:33Z</dcterms:created>
  <dcterms:modified xsi:type="dcterms:W3CDTF">2023-04-21T11:14:15Z</dcterms:modified>
</cp:coreProperties>
</file>